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3" r:id="rId3"/>
    <p:sldId id="274" r:id="rId4"/>
    <p:sldId id="277" r:id="rId5"/>
    <p:sldId id="278" r:id="rId6"/>
    <p:sldId id="271" r:id="rId7"/>
    <p:sldId id="279" r:id="rId8"/>
    <p:sldId id="281" r:id="rId9"/>
    <p:sldId id="284" r:id="rId10"/>
    <p:sldId id="275" r:id="rId11"/>
    <p:sldId id="28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0"/>
  </p:normalViewPr>
  <p:slideViewPr>
    <p:cSldViewPr snapToGrid="0" snapToObjects="1">
      <p:cViewPr varScale="1">
        <p:scale>
          <a:sx n="92" d="100"/>
          <a:sy n="92" d="100"/>
        </p:scale>
        <p:origin x="166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61C928F-62EF-394A-A681-890C67623F50}" type="datetimeFigureOut">
              <a:rPr lang="en-US" smtClean="0"/>
              <a:t>6/1/16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5E433-C4C2-AA4A-AF4D-D11DF7BC7CF9}" type="slidenum">
              <a:rPr lang="en-US" smtClean="0"/>
              <a:t>‹#›</a:t>
            </a:fld>
            <a:endParaRPr lang="en-US"/>
          </a:p>
        </p:txBody>
      </p:sp>
    </p:spTree>
    <p:extLst>
      <p:ext uri="{BB962C8B-B14F-4D97-AF65-F5344CB8AC3E}">
        <p14:creationId xmlns:p14="http://schemas.microsoft.com/office/powerpoint/2010/main" val="256130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61C928F-62EF-394A-A681-890C67623F50}" type="datetimeFigureOut">
              <a:rPr lang="en-US" smtClean="0"/>
              <a:t>6/1/16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5E433-C4C2-AA4A-AF4D-D11DF7BC7CF9}" type="slidenum">
              <a:rPr lang="en-US" smtClean="0"/>
              <a:t>‹#›</a:t>
            </a:fld>
            <a:endParaRPr lang="en-US"/>
          </a:p>
        </p:txBody>
      </p:sp>
    </p:spTree>
    <p:extLst>
      <p:ext uri="{BB962C8B-B14F-4D97-AF65-F5344CB8AC3E}">
        <p14:creationId xmlns:p14="http://schemas.microsoft.com/office/powerpoint/2010/main" val="13430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61C928F-62EF-394A-A681-890C67623F50}" type="datetimeFigureOut">
              <a:rPr lang="en-US" smtClean="0"/>
              <a:t>6/1/16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5E433-C4C2-AA4A-AF4D-D11DF7BC7CF9}" type="slidenum">
              <a:rPr lang="en-US" smtClean="0"/>
              <a:t>‹#›</a:t>
            </a:fld>
            <a:endParaRPr lang="en-US"/>
          </a:p>
        </p:txBody>
      </p:sp>
    </p:spTree>
    <p:extLst>
      <p:ext uri="{BB962C8B-B14F-4D97-AF65-F5344CB8AC3E}">
        <p14:creationId xmlns:p14="http://schemas.microsoft.com/office/powerpoint/2010/main" val="90504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61C928F-62EF-394A-A681-890C67623F50}" type="datetimeFigureOut">
              <a:rPr lang="en-US" smtClean="0"/>
              <a:t>6/1/16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5E433-C4C2-AA4A-AF4D-D11DF7BC7CF9}" type="slidenum">
              <a:rPr lang="en-US" smtClean="0"/>
              <a:t>‹#›</a:t>
            </a:fld>
            <a:endParaRPr lang="en-US"/>
          </a:p>
        </p:txBody>
      </p:sp>
    </p:spTree>
    <p:extLst>
      <p:ext uri="{BB962C8B-B14F-4D97-AF65-F5344CB8AC3E}">
        <p14:creationId xmlns:p14="http://schemas.microsoft.com/office/powerpoint/2010/main" val="264673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61C928F-62EF-394A-A681-890C67623F50}" type="datetimeFigureOut">
              <a:rPr lang="en-US" smtClean="0"/>
              <a:t>6/1/16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5E433-C4C2-AA4A-AF4D-D11DF7BC7CF9}" type="slidenum">
              <a:rPr lang="en-US" smtClean="0"/>
              <a:t>‹#›</a:t>
            </a:fld>
            <a:endParaRPr lang="en-US"/>
          </a:p>
        </p:txBody>
      </p:sp>
    </p:spTree>
    <p:extLst>
      <p:ext uri="{BB962C8B-B14F-4D97-AF65-F5344CB8AC3E}">
        <p14:creationId xmlns:p14="http://schemas.microsoft.com/office/powerpoint/2010/main" val="336432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61C928F-62EF-394A-A681-890C67623F50}" type="datetimeFigureOut">
              <a:rPr lang="en-US" smtClean="0"/>
              <a:t>6/1/16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5E433-C4C2-AA4A-AF4D-D11DF7BC7CF9}" type="slidenum">
              <a:rPr lang="en-US" smtClean="0"/>
              <a:t>‹#›</a:t>
            </a:fld>
            <a:endParaRPr lang="en-US"/>
          </a:p>
        </p:txBody>
      </p:sp>
    </p:spTree>
    <p:extLst>
      <p:ext uri="{BB962C8B-B14F-4D97-AF65-F5344CB8AC3E}">
        <p14:creationId xmlns:p14="http://schemas.microsoft.com/office/powerpoint/2010/main" val="199614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61C928F-62EF-394A-A681-890C67623F50}" type="datetimeFigureOut">
              <a:rPr lang="en-US" smtClean="0"/>
              <a:t>6/1/16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85E433-C4C2-AA4A-AF4D-D11DF7BC7CF9}" type="slidenum">
              <a:rPr lang="en-US" smtClean="0"/>
              <a:t>‹#›</a:t>
            </a:fld>
            <a:endParaRPr lang="en-US"/>
          </a:p>
        </p:txBody>
      </p:sp>
    </p:spTree>
    <p:extLst>
      <p:ext uri="{BB962C8B-B14F-4D97-AF65-F5344CB8AC3E}">
        <p14:creationId xmlns:p14="http://schemas.microsoft.com/office/powerpoint/2010/main" val="108317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61C928F-62EF-394A-A681-890C67623F50}" type="datetimeFigureOut">
              <a:rPr lang="en-US" smtClean="0"/>
              <a:t>6/1/16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5E433-C4C2-AA4A-AF4D-D11DF7BC7CF9}" type="slidenum">
              <a:rPr lang="en-US" smtClean="0"/>
              <a:t>‹#›</a:t>
            </a:fld>
            <a:endParaRPr lang="en-US"/>
          </a:p>
        </p:txBody>
      </p:sp>
    </p:spTree>
    <p:extLst>
      <p:ext uri="{BB962C8B-B14F-4D97-AF65-F5344CB8AC3E}">
        <p14:creationId xmlns:p14="http://schemas.microsoft.com/office/powerpoint/2010/main" val="338009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C928F-62EF-394A-A681-890C67623F50}" type="datetimeFigureOut">
              <a:rPr lang="en-US" smtClean="0"/>
              <a:t>6/1/16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85E433-C4C2-AA4A-AF4D-D11DF7BC7CF9}" type="slidenum">
              <a:rPr lang="en-US" smtClean="0"/>
              <a:t>‹#›</a:t>
            </a:fld>
            <a:endParaRPr lang="en-US"/>
          </a:p>
        </p:txBody>
      </p:sp>
    </p:spTree>
    <p:extLst>
      <p:ext uri="{BB962C8B-B14F-4D97-AF65-F5344CB8AC3E}">
        <p14:creationId xmlns:p14="http://schemas.microsoft.com/office/powerpoint/2010/main" val="24083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61C928F-62EF-394A-A681-890C67623F50}" type="datetimeFigureOut">
              <a:rPr lang="en-US" smtClean="0"/>
              <a:t>6/1/16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5E433-C4C2-AA4A-AF4D-D11DF7BC7CF9}" type="slidenum">
              <a:rPr lang="en-US" smtClean="0"/>
              <a:t>‹#›</a:t>
            </a:fld>
            <a:endParaRPr lang="en-US"/>
          </a:p>
        </p:txBody>
      </p:sp>
    </p:spTree>
    <p:extLst>
      <p:ext uri="{BB962C8B-B14F-4D97-AF65-F5344CB8AC3E}">
        <p14:creationId xmlns:p14="http://schemas.microsoft.com/office/powerpoint/2010/main" val="321015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61C928F-62EF-394A-A681-890C67623F50}" type="datetimeFigureOut">
              <a:rPr lang="en-US" smtClean="0"/>
              <a:t>6/1/16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5E433-C4C2-AA4A-AF4D-D11DF7BC7CF9}" type="slidenum">
              <a:rPr lang="en-US" smtClean="0"/>
              <a:t>‹#›</a:t>
            </a:fld>
            <a:endParaRPr lang="en-US"/>
          </a:p>
        </p:txBody>
      </p:sp>
    </p:spTree>
    <p:extLst>
      <p:ext uri="{BB962C8B-B14F-4D97-AF65-F5344CB8AC3E}">
        <p14:creationId xmlns:p14="http://schemas.microsoft.com/office/powerpoint/2010/main" val="23117393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928F-62EF-394A-A681-890C67623F50}" type="datetimeFigureOut">
              <a:rPr lang="en-US" smtClean="0"/>
              <a:t>6/1/16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5E433-C4C2-AA4A-AF4D-D11DF7BC7CF9}" type="slidenum">
              <a:rPr lang="en-US" smtClean="0"/>
              <a:t>‹#›</a:t>
            </a:fld>
            <a:endParaRPr lang="en-US"/>
          </a:p>
        </p:txBody>
      </p:sp>
    </p:spTree>
    <p:extLst>
      <p:ext uri="{BB962C8B-B14F-4D97-AF65-F5344CB8AC3E}">
        <p14:creationId xmlns:p14="http://schemas.microsoft.com/office/powerpoint/2010/main" val="155253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9144000" cy="7232749"/>
          </a:xfrm>
          <a:prstGeom prst="rect">
            <a:avLst/>
          </a:prstGeom>
        </p:spPr>
        <p:txBody>
          <a:bodyPr wrap="square">
            <a:spAutoFit/>
          </a:bodyPr>
          <a:lstStyle/>
          <a:p>
            <a:pPr algn="ctr"/>
            <a:endParaRPr lang="en-GB" sz="2000" dirty="0" smtClean="0">
              <a:latin typeface="Candara"/>
              <a:cs typeface="Candara"/>
            </a:endParaRPr>
          </a:p>
          <a:p>
            <a:pPr algn="ctr"/>
            <a:r>
              <a:rPr lang="en-GB" sz="2000" dirty="0" smtClean="0">
                <a:latin typeface="Candara"/>
                <a:cs typeface="Candara"/>
              </a:rPr>
              <a:t/>
            </a:r>
            <a:br>
              <a:rPr lang="en-GB" sz="2000" dirty="0" smtClean="0">
                <a:latin typeface="Candara"/>
                <a:cs typeface="Candara"/>
              </a:rPr>
            </a:br>
            <a:r>
              <a:rPr lang="en-US" sz="3200" b="1" dirty="0" smtClean="0">
                <a:latin typeface="Candara" charset="0"/>
                <a:ea typeface="Candara" charset="0"/>
                <a:cs typeface="Candara" charset="0"/>
              </a:rPr>
              <a:t>Happy Families? Convergence, Antagonism and Disciplinary Identity.</a:t>
            </a:r>
          </a:p>
          <a:p>
            <a:pPr algn="ctr"/>
            <a:r>
              <a:rPr lang="en-US" sz="3200" b="1" dirty="0" smtClean="0">
                <a:latin typeface="Candara" charset="0"/>
                <a:ea typeface="Candara" charset="0"/>
                <a:cs typeface="Candara" charset="0"/>
              </a:rPr>
              <a:t>or ‘We’re all God knows what now’ (Cook 2016)</a:t>
            </a:r>
          </a:p>
          <a:p>
            <a:pPr algn="ctr"/>
            <a:endParaRPr lang="en-US" sz="2400" dirty="0">
              <a:latin typeface="Candara" charset="0"/>
              <a:ea typeface="Candara" charset="0"/>
              <a:cs typeface="Candara" charset="0"/>
            </a:endParaRPr>
          </a:p>
          <a:p>
            <a:pPr algn="ctr"/>
            <a:r>
              <a:rPr lang="en-GB" sz="2400" b="1" dirty="0">
                <a:latin typeface="Candara" charset="0"/>
                <a:ea typeface="Candara" charset="0"/>
                <a:cs typeface="Candara" charset="0"/>
              </a:rPr>
              <a:t> </a:t>
            </a:r>
            <a:endParaRPr lang="en-GB" sz="2400" b="1" dirty="0" smtClean="0">
              <a:latin typeface="Candara" charset="0"/>
              <a:ea typeface="Candara" charset="0"/>
              <a:cs typeface="Candara" charset="0"/>
            </a:endParaRPr>
          </a:p>
          <a:p>
            <a:pPr algn="ctr"/>
            <a:endParaRPr lang="en-US" sz="2400" dirty="0">
              <a:latin typeface="Candara" charset="0"/>
              <a:ea typeface="Candara" charset="0"/>
              <a:cs typeface="Candara" charset="0"/>
            </a:endParaRPr>
          </a:p>
          <a:p>
            <a:pPr algn="ctr"/>
            <a:r>
              <a:rPr lang="en-GB" sz="3200" b="1" dirty="0" smtClean="0">
                <a:latin typeface="Candara" charset="0"/>
                <a:ea typeface="Candara" charset="0"/>
                <a:cs typeface="Candara" charset="0"/>
              </a:rPr>
              <a:t>City University London Debate</a:t>
            </a:r>
          </a:p>
          <a:p>
            <a:pPr algn="ctr"/>
            <a:r>
              <a:rPr lang="en-GB" sz="3200" b="1" dirty="0" smtClean="0">
                <a:latin typeface="Candara" charset="0"/>
                <a:ea typeface="Candara" charset="0"/>
                <a:cs typeface="Candara" charset="0"/>
              </a:rPr>
              <a:t>1</a:t>
            </a:r>
            <a:r>
              <a:rPr lang="en-GB" sz="3200" b="1" baseline="30000" dirty="0" smtClean="0">
                <a:latin typeface="Candara" charset="0"/>
                <a:ea typeface="Candara" charset="0"/>
                <a:cs typeface="Candara" charset="0"/>
              </a:rPr>
              <a:t>st</a:t>
            </a:r>
            <a:r>
              <a:rPr lang="en-GB" sz="3200" b="1" dirty="0" smtClean="0">
                <a:latin typeface="Candara" charset="0"/>
                <a:ea typeface="Candara" charset="0"/>
                <a:cs typeface="Candara" charset="0"/>
              </a:rPr>
              <a:t> June 2016</a:t>
            </a:r>
          </a:p>
          <a:p>
            <a:endParaRPr lang="en-GB" sz="3200" b="1" dirty="0">
              <a:latin typeface="Candara" charset="0"/>
              <a:ea typeface="Candara" charset="0"/>
              <a:cs typeface="Candara" charset="0"/>
            </a:endParaRPr>
          </a:p>
          <a:p>
            <a:pPr algn="ctr"/>
            <a:r>
              <a:rPr lang="en-GB" sz="3200" b="1" dirty="0" smtClean="0">
                <a:latin typeface="Candara" charset="0"/>
                <a:ea typeface="Candara" charset="0"/>
                <a:cs typeface="Candara" charset="0"/>
              </a:rPr>
              <a:t/>
            </a:r>
            <a:br>
              <a:rPr lang="en-GB" sz="3200" b="1" dirty="0" smtClean="0">
                <a:latin typeface="Candara" charset="0"/>
                <a:ea typeface="Candara" charset="0"/>
                <a:cs typeface="Candara" charset="0"/>
              </a:rPr>
            </a:br>
            <a:r>
              <a:rPr lang="en-GB" sz="3200" b="1" dirty="0" smtClean="0">
                <a:latin typeface="Candara" charset="0"/>
                <a:ea typeface="Candara" charset="0"/>
                <a:cs typeface="Candara" charset="0"/>
              </a:rPr>
              <a:t>																							</a:t>
            </a:r>
            <a:r>
              <a:rPr lang="en-GB" sz="3200" b="1" dirty="0" err="1" smtClean="0">
                <a:latin typeface="Candara" charset="0"/>
                <a:ea typeface="Candara" charset="0"/>
                <a:cs typeface="Candara" charset="0"/>
              </a:rPr>
              <a:t>Laudan</a:t>
            </a:r>
            <a:r>
              <a:rPr lang="en-GB" sz="3200" b="1" dirty="0" smtClean="0">
                <a:latin typeface="Candara" charset="0"/>
                <a:ea typeface="Candara" charset="0"/>
                <a:cs typeface="Candara" charset="0"/>
              </a:rPr>
              <a:t> Nooshin, City University London</a:t>
            </a:r>
            <a:r>
              <a:rPr lang="en-GB" sz="3200" b="1" dirty="0" smtClean="0">
                <a:latin typeface="Candara"/>
                <a:cs typeface="Candara"/>
              </a:rPr>
              <a:t/>
            </a:r>
            <a:br>
              <a:rPr lang="en-GB" sz="3200" b="1" dirty="0" smtClean="0">
                <a:latin typeface="Candara"/>
                <a:cs typeface="Candara"/>
              </a:rPr>
            </a:br>
            <a:r>
              <a:rPr lang="en-GB" sz="2400" b="1" dirty="0" smtClean="0">
                <a:latin typeface="Candara"/>
                <a:cs typeface="Candara"/>
              </a:rPr>
              <a:t/>
            </a:r>
            <a:br>
              <a:rPr lang="en-GB" sz="2400" b="1" dirty="0" smtClean="0">
                <a:latin typeface="Candara"/>
                <a:cs typeface="Candara"/>
              </a:rPr>
            </a:br>
            <a:endParaRPr lang="en-GB" sz="2000" b="1" dirty="0"/>
          </a:p>
          <a:p>
            <a:endParaRPr lang="en-US" sz="2000" dirty="0"/>
          </a:p>
        </p:txBody>
      </p:sp>
    </p:spTree>
    <p:extLst>
      <p:ext uri="{BB962C8B-B14F-4D97-AF65-F5344CB8AC3E}">
        <p14:creationId xmlns:p14="http://schemas.microsoft.com/office/powerpoint/2010/main" val="1211645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83306" y="138545"/>
            <a:ext cx="8705276" cy="6140142"/>
          </a:xfrm>
          <a:prstGeom prst="rect">
            <a:avLst/>
          </a:prstGeom>
        </p:spPr>
        <p:txBody>
          <a:bodyPr wrap="square">
            <a:spAutoFit/>
          </a:bodyPr>
          <a:lstStyle/>
          <a:p>
            <a:pPr>
              <a:lnSpc>
                <a:spcPct val="150000"/>
              </a:lnSpc>
            </a:pPr>
            <a:endParaRPr lang="en-US" sz="2400" dirty="0" smtClean="0">
              <a:latin typeface="Candara" charset="0"/>
              <a:ea typeface="Candara" charset="0"/>
              <a:cs typeface="Candara" charset="0"/>
            </a:endParaRPr>
          </a:p>
          <a:p>
            <a:pPr>
              <a:lnSpc>
                <a:spcPct val="150000"/>
              </a:lnSpc>
            </a:pPr>
            <a:r>
              <a:rPr lang="en-US" sz="2400" dirty="0" smtClean="0">
                <a:latin typeface="Candara" charset="0"/>
                <a:ea typeface="Candara" charset="0"/>
                <a:cs typeface="Candara" charset="0"/>
              </a:rPr>
              <a:t>‘According to ethnomusicology, the cultures of the non-western world should take intellectual precedence, and those of us who spend our time focusing on Western [classical] music should feel ashamed of ourselves (there is quite an irony in the fact that ethnomusicology, in the UK at least, increasingly attempts to colonize the Western-music syllabuses of our universities).’</a:t>
            </a:r>
          </a:p>
          <a:p>
            <a:pPr>
              <a:lnSpc>
                <a:spcPct val="150000"/>
              </a:lnSpc>
            </a:pPr>
            <a:endParaRPr lang="en-US" dirty="0" smtClean="0">
              <a:latin typeface="Candara" charset="0"/>
              <a:ea typeface="Candara" charset="0"/>
              <a:cs typeface="Candara" charset="0"/>
            </a:endParaRPr>
          </a:p>
          <a:p>
            <a:pPr>
              <a:lnSpc>
                <a:spcPct val="150000"/>
              </a:lnSpc>
            </a:pPr>
            <a:r>
              <a:rPr lang="en-US" dirty="0" smtClean="0">
                <a:latin typeface="Candara" charset="0"/>
                <a:ea typeface="Candara" charset="0"/>
                <a:cs typeface="Candara" charset="0"/>
              </a:rPr>
              <a:t>J.P.E. Harper-Scott (2012) </a:t>
            </a:r>
            <a:r>
              <a:rPr lang="en-US" i="1" dirty="0" smtClean="0">
                <a:latin typeface="Candara" charset="0"/>
                <a:ea typeface="Candara" charset="0"/>
                <a:cs typeface="Candara" charset="0"/>
              </a:rPr>
              <a:t>The Quilting Points of Musical Modernism: Revolution, Reaction, and William Walton</a:t>
            </a:r>
            <a:r>
              <a:rPr lang="en-US" dirty="0" smtClean="0">
                <a:latin typeface="Candara" charset="0"/>
                <a:ea typeface="Candara" charset="0"/>
                <a:cs typeface="Candara" charset="0"/>
              </a:rPr>
              <a:t>. Cambridge University Press. pp. 251.</a:t>
            </a:r>
          </a:p>
          <a:p>
            <a:pPr>
              <a:lnSpc>
                <a:spcPct val="150000"/>
              </a:lnSpc>
            </a:pPr>
            <a:endParaRPr lang="en-US" sz="2000" dirty="0">
              <a:effectLst/>
              <a:latin typeface="Arial" charset="0"/>
              <a:ea typeface="Calibri" charset="0"/>
              <a:cs typeface="Times New Roman" charset="0"/>
            </a:endParaRPr>
          </a:p>
          <a:p>
            <a:pPr>
              <a:lnSpc>
                <a:spcPct val="150000"/>
              </a:lnSpc>
            </a:pPr>
            <a:endParaRPr lang="en-US" sz="2000" dirty="0">
              <a:effectLst/>
              <a:latin typeface="Calibri" charset="0"/>
              <a:ea typeface="Calibri" charset="0"/>
              <a:cs typeface="Times New Roman" charset="0"/>
            </a:endParaRPr>
          </a:p>
        </p:txBody>
      </p:sp>
      <p:sp>
        <p:nvSpPr>
          <p:cNvPr id="4" name="TextBox 3"/>
          <p:cNvSpPr txBox="1"/>
          <p:nvPr/>
        </p:nvSpPr>
        <p:spPr>
          <a:xfrm>
            <a:off x="8520545" y="138545"/>
            <a:ext cx="184731" cy="369332"/>
          </a:xfrm>
          <a:prstGeom prst="rect">
            <a:avLst/>
          </a:prstGeom>
          <a:noFill/>
        </p:spPr>
        <p:txBody>
          <a:bodyPr wrap="none" rtlCol="0">
            <a:spAutoFit/>
          </a:bodyPr>
          <a:lstStyle/>
          <a:p>
            <a:endParaRPr lang="en-US" dirty="0"/>
          </a:p>
        </p:txBody>
      </p:sp>
      <p:sp>
        <p:nvSpPr>
          <p:cNvPr id="5" name="TextBox 4"/>
          <p:cNvSpPr txBox="1"/>
          <p:nvPr/>
        </p:nvSpPr>
        <p:spPr>
          <a:xfrm>
            <a:off x="8091055" y="6511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30060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97161" y="138545"/>
            <a:ext cx="8705276" cy="6924973"/>
          </a:xfrm>
          <a:prstGeom prst="rect">
            <a:avLst/>
          </a:prstGeom>
        </p:spPr>
        <p:txBody>
          <a:bodyPr wrap="square">
            <a:spAutoFit/>
          </a:bodyPr>
          <a:lstStyle/>
          <a:p>
            <a:pPr>
              <a:lnSpc>
                <a:spcPct val="150000"/>
              </a:lnSpc>
            </a:pPr>
            <a:endParaRPr lang="en-US" sz="2400" dirty="0" smtClean="0">
              <a:latin typeface="Candara" charset="0"/>
              <a:ea typeface="Candara" charset="0"/>
              <a:cs typeface="Candara" charset="0"/>
            </a:endParaRPr>
          </a:p>
          <a:p>
            <a:pPr>
              <a:lnSpc>
                <a:spcPct val="150000"/>
              </a:lnSpc>
            </a:pPr>
            <a:r>
              <a:rPr lang="en-US" sz="2400" dirty="0" smtClean="0">
                <a:latin typeface="Candara" charset="0"/>
                <a:ea typeface="Candara" charset="0"/>
                <a:cs typeface="Candara" charset="0"/>
              </a:rPr>
              <a:t>‘I think that </a:t>
            </a:r>
            <a:r>
              <a:rPr lang="en-US" sz="2400" dirty="0">
                <a:latin typeface="Candara" charset="0"/>
                <a:ea typeface="Candara" charset="0"/>
                <a:cs typeface="Candara" charset="0"/>
              </a:rPr>
              <a:t>reflexivity over sub-disciplinary boundaries or identities is worthwhile, but for it spill over into animosity is a dangerous step in a climate in which serious thinking about music has little support outside academia … It’s easy to find ways in which other people’s scholarship on music doesn’t measure up in some way to our own standards; better would be to think more about how the best of musicology can enrich ethnomusicology and vice versa.’</a:t>
            </a:r>
          </a:p>
          <a:p>
            <a:pPr>
              <a:lnSpc>
                <a:spcPct val="150000"/>
              </a:lnSpc>
            </a:pPr>
            <a:endParaRPr lang="en-US" sz="2000" dirty="0">
              <a:latin typeface="Candara" charset="0"/>
              <a:ea typeface="Candara" charset="0"/>
              <a:cs typeface="Candara" charset="0"/>
            </a:endParaRPr>
          </a:p>
          <a:p>
            <a:pPr>
              <a:lnSpc>
                <a:spcPct val="150000"/>
              </a:lnSpc>
            </a:pPr>
            <a:endParaRPr lang="en-US" sz="2000" dirty="0">
              <a:latin typeface="Arial" charset="0"/>
              <a:ea typeface="Calibri" charset="0"/>
              <a:cs typeface="Times New Roman" charset="0"/>
            </a:endParaRPr>
          </a:p>
          <a:p>
            <a:pPr>
              <a:lnSpc>
                <a:spcPct val="150000"/>
              </a:lnSpc>
            </a:pPr>
            <a:endParaRPr lang="en-US" sz="2000" dirty="0">
              <a:effectLst/>
              <a:latin typeface="Arial" charset="0"/>
              <a:ea typeface="Calibri" charset="0"/>
              <a:cs typeface="Times New Roman" charset="0"/>
            </a:endParaRPr>
          </a:p>
          <a:p>
            <a:pPr>
              <a:lnSpc>
                <a:spcPct val="150000"/>
              </a:lnSpc>
            </a:pPr>
            <a:endParaRPr lang="en-US" sz="2000" dirty="0">
              <a:effectLst/>
              <a:latin typeface="Calibri" charset="0"/>
              <a:ea typeface="Calibri" charset="0"/>
              <a:cs typeface="Times New Roman" charset="0"/>
            </a:endParaRPr>
          </a:p>
        </p:txBody>
      </p:sp>
      <p:sp>
        <p:nvSpPr>
          <p:cNvPr id="4" name="TextBox 3"/>
          <p:cNvSpPr txBox="1"/>
          <p:nvPr/>
        </p:nvSpPr>
        <p:spPr>
          <a:xfrm>
            <a:off x="8520545" y="138545"/>
            <a:ext cx="184731" cy="369332"/>
          </a:xfrm>
          <a:prstGeom prst="rect">
            <a:avLst/>
          </a:prstGeom>
          <a:noFill/>
        </p:spPr>
        <p:txBody>
          <a:bodyPr wrap="none" rtlCol="0">
            <a:spAutoFit/>
          </a:bodyPr>
          <a:lstStyle/>
          <a:p>
            <a:endParaRPr lang="en-US" dirty="0"/>
          </a:p>
        </p:txBody>
      </p:sp>
      <p:sp>
        <p:nvSpPr>
          <p:cNvPr id="5" name="TextBox 4"/>
          <p:cNvSpPr txBox="1"/>
          <p:nvPr/>
        </p:nvSpPr>
        <p:spPr>
          <a:xfrm>
            <a:off x="8091055" y="6511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63916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8686800" cy="12157174"/>
          </a:xfrm>
          <a:prstGeom prst="rect">
            <a:avLst/>
          </a:prstGeom>
        </p:spPr>
        <p:txBody>
          <a:bodyPr wrap="square">
            <a:spAutoFit/>
          </a:bodyPr>
          <a:lstStyle/>
          <a:p>
            <a:pPr algn="ctr"/>
            <a:endParaRPr lang="en-GB" sz="2000" dirty="0" smtClean="0">
              <a:latin typeface="Candara"/>
              <a:cs typeface="Candara"/>
            </a:endParaRPr>
          </a:p>
          <a:p>
            <a:endParaRPr lang="is-IS" sz="2000" dirty="0" smtClean="0">
              <a:latin typeface="Candara"/>
              <a:cs typeface="Candara"/>
            </a:endParaRPr>
          </a:p>
          <a:p>
            <a:pPr lvl="1"/>
            <a:r>
              <a:rPr lang="en-GB" sz="2400" dirty="0" smtClean="0">
                <a:latin typeface="Candara" charset="0"/>
                <a:ea typeface="Candara" charset="0"/>
                <a:cs typeface="Candara" charset="0"/>
              </a:rPr>
              <a:t>One-day Conference of the British Forum for Ethnomusicology, Royal Holloway College, 17</a:t>
            </a:r>
            <a:r>
              <a:rPr lang="en-GB" sz="2400" baseline="30000" dirty="0" smtClean="0">
                <a:latin typeface="Candara" charset="0"/>
                <a:ea typeface="Candara" charset="0"/>
                <a:cs typeface="Candara" charset="0"/>
              </a:rPr>
              <a:t>th</a:t>
            </a:r>
            <a:r>
              <a:rPr lang="en-GB" sz="2400" dirty="0" smtClean="0">
                <a:latin typeface="Candara" charset="0"/>
                <a:ea typeface="Candara" charset="0"/>
                <a:cs typeface="Candara" charset="0"/>
              </a:rPr>
              <a:t> November 2001</a:t>
            </a:r>
          </a:p>
          <a:p>
            <a:pPr lvl="1"/>
            <a:r>
              <a:rPr lang="en-GB" sz="2400" dirty="0" smtClean="0">
                <a:latin typeface="Candara" charset="0"/>
                <a:ea typeface="Candara" charset="0"/>
                <a:cs typeface="Candara" charset="0"/>
              </a:rPr>
              <a:t> </a:t>
            </a:r>
          </a:p>
          <a:p>
            <a:pPr lvl="1"/>
            <a:endParaRPr lang="en-GB" sz="2400" dirty="0" smtClean="0">
              <a:latin typeface="Candara" charset="0"/>
              <a:ea typeface="Candara" charset="0"/>
              <a:cs typeface="Candara" charset="0"/>
            </a:endParaRPr>
          </a:p>
          <a:p>
            <a:pPr lvl="1"/>
            <a:r>
              <a:rPr lang="en-GB" sz="2400" dirty="0" smtClean="0">
                <a:latin typeface="Candara" charset="0"/>
                <a:ea typeface="Candara" charset="0"/>
                <a:cs typeface="Candara" charset="0"/>
              </a:rPr>
              <a:t>‘…</a:t>
            </a:r>
            <a:r>
              <a:rPr lang="en-US" sz="2400" dirty="0" smtClean="0">
                <a:latin typeface="Candara" charset="0"/>
                <a:ea typeface="Candara" charset="0"/>
                <a:cs typeface="Candara" charset="0"/>
              </a:rPr>
              <a:t>it </a:t>
            </a:r>
            <a:r>
              <a:rPr lang="en-US" sz="2400" dirty="0">
                <a:latin typeface="Candara" charset="0"/>
                <a:ea typeface="Candara" charset="0"/>
                <a:cs typeface="Candara" charset="0"/>
              </a:rPr>
              <a:t>ended by saying, well, if we are all ethnomusicologists now, there is no difference between musicology and ethnomusicology, so why don't we just say we are all musicologists now. However, when I came to write it up for Henry's book I cut that: I decided it was open to interpretation as musicological hegemony and blunted rather than sharpened the main argument. I changed the title to ‘We are all (ethno)musicologists now’ at a late stage of book production, reflecting the brackets in the book’s </a:t>
            </a:r>
            <a:r>
              <a:rPr lang="en-US" sz="2400" dirty="0" smtClean="0">
                <a:latin typeface="Candara" charset="0"/>
                <a:ea typeface="Candara" charset="0"/>
                <a:cs typeface="Candara" charset="0"/>
              </a:rPr>
              <a:t>title.’ (Nick Cook, personal communication, May 2016) </a:t>
            </a:r>
            <a:r>
              <a:rPr lang="en-GB" sz="2400" b="1" dirty="0" smtClean="0">
                <a:latin typeface="Candara" charset="0"/>
                <a:ea typeface="Candara" charset="0"/>
                <a:cs typeface="Candara" charset="0"/>
              </a:rPr>
              <a:t/>
            </a:r>
            <a:br>
              <a:rPr lang="en-GB" sz="2400" b="1" dirty="0" smtClean="0">
                <a:latin typeface="Candara" charset="0"/>
                <a:ea typeface="Candara" charset="0"/>
                <a:cs typeface="Candara" charset="0"/>
              </a:rPr>
            </a:br>
            <a:r>
              <a:rPr lang="en-GB" sz="2400" b="1" dirty="0" smtClean="0">
                <a:latin typeface="Candara"/>
                <a:cs typeface="Candara"/>
              </a:rPr>
              <a:t/>
            </a:r>
            <a:br>
              <a:rPr lang="en-GB" sz="2400" b="1" dirty="0" smtClean="0">
                <a:latin typeface="Candara"/>
                <a:cs typeface="Candara"/>
              </a:rPr>
            </a:br>
            <a:endParaRPr lang="en-GB" sz="2000" b="1"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108787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GB" sz="2400" dirty="0" smtClean="0">
                <a:latin typeface="Candara" charset="0"/>
                <a:ea typeface="Candara" charset="0"/>
                <a:cs typeface="Candara" charset="0"/>
              </a:rPr>
              <a:t>	</a:t>
            </a:r>
          </a:p>
          <a:p>
            <a:pPr marL="0" indent="0">
              <a:buNone/>
            </a:pPr>
            <a:r>
              <a:rPr lang="en-GB" sz="2800" dirty="0" smtClean="0">
                <a:latin typeface="Candara" charset="0"/>
                <a:ea typeface="Candara" charset="0"/>
                <a:cs typeface="Candara" charset="0"/>
              </a:rPr>
              <a:t>	In the beginning </a:t>
            </a:r>
            <a:r>
              <a:rPr lang="is-IS" sz="2800" dirty="0" smtClean="0">
                <a:latin typeface="Candara" charset="0"/>
                <a:ea typeface="Candara" charset="0"/>
                <a:cs typeface="Candara" charset="0"/>
              </a:rPr>
              <a:t>….</a:t>
            </a:r>
          </a:p>
          <a:p>
            <a:pPr marL="0" indent="0">
              <a:buNone/>
            </a:pPr>
            <a:endParaRPr lang="is-IS" sz="2800" dirty="0">
              <a:latin typeface="Candara" charset="0"/>
              <a:ea typeface="Candara" charset="0"/>
              <a:cs typeface="Candara" charset="0"/>
            </a:endParaRPr>
          </a:p>
          <a:p>
            <a:pPr marL="0" indent="0">
              <a:buNone/>
            </a:pPr>
            <a:r>
              <a:rPr lang="is-IS" sz="2800" dirty="0">
                <a:latin typeface="Candara" charset="0"/>
                <a:ea typeface="Candara" charset="0"/>
                <a:cs typeface="Candara" charset="0"/>
              </a:rPr>
              <a:t>	</a:t>
            </a:r>
            <a:r>
              <a:rPr lang="en-GB" sz="2800" dirty="0" smtClean="0">
                <a:latin typeface="Candara" charset="0"/>
                <a:ea typeface="Candara" charset="0"/>
                <a:cs typeface="Candara" charset="0"/>
              </a:rPr>
              <a:t>An occupied musicology?</a:t>
            </a:r>
            <a:endParaRPr lang="en-GB" sz="2800" dirty="0" smtClean="0"/>
          </a:p>
          <a:p>
            <a:pPr marL="0" lvl="0" indent="0">
              <a:buNone/>
            </a:pPr>
            <a:endParaRPr lang="en-US" sz="2400" dirty="0"/>
          </a:p>
        </p:txBody>
      </p:sp>
    </p:spTree>
    <p:extLst>
      <p:ext uri="{BB962C8B-B14F-4D97-AF65-F5344CB8AC3E}">
        <p14:creationId xmlns:p14="http://schemas.microsoft.com/office/powerpoint/2010/main" val="11558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GB" sz="2400" dirty="0" smtClean="0">
                <a:latin typeface="Candara" charset="0"/>
                <a:ea typeface="Candara" charset="0"/>
                <a:cs typeface="Candara" charset="0"/>
              </a:rPr>
              <a:t>	</a:t>
            </a:r>
          </a:p>
          <a:p>
            <a:pPr marL="0" indent="0">
              <a:buNone/>
            </a:pPr>
            <a:r>
              <a:rPr lang="en-GB" sz="2400" dirty="0">
                <a:latin typeface="Candara" charset="0"/>
                <a:ea typeface="Candara" charset="0"/>
                <a:cs typeface="Candara" charset="0"/>
              </a:rPr>
              <a:t>	</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8" y="223358"/>
            <a:ext cx="5888183" cy="4820138"/>
          </a:xfrm>
          <a:prstGeom prst="rect">
            <a:avLst/>
          </a:prstGeom>
        </p:spPr>
      </p:pic>
      <p:sp>
        <p:nvSpPr>
          <p:cNvPr id="7" name="TextBox 6"/>
          <p:cNvSpPr txBox="1"/>
          <p:nvPr/>
        </p:nvSpPr>
        <p:spPr>
          <a:xfrm>
            <a:off x="207818" y="5266854"/>
            <a:ext cx="8728363" cy="1415772"/>
          </a:xfrm>
          <a:prstGeom prst="rect">
            <a:avLst/>
          </a:prstGeom>
          <a:noFill/>
        </p:spPr>
        <p:txBody>
          <a:bodyPr wrap="square" rtlCol="0">
            <a:spAutoFit/>
          </a:bodyPr>
          <a:lstStyle/>
          <a:p>
            <a:r>
              <a:rPr lang="en-US" dirty="0"/>
              <a:t> </a:t>
            </a:r>
            <a:r>
              <a:rPr lang="en-US" sz="1600" dirty="0" smtClean="0">
                <a:latin typeface="Candara" charset="0"/>
                <a:ea typeface="Candara" charset="0"/>
                <a:cs typeface="Candara" charset="0"/>
              </a:rPr>
              <a:t>Guido Adler’s </a:t>
            </a:r>
            <a:r>
              <a:rPr lang="en-US" sz="1600" dirty="0">
                <a:latin typeface="Candara" charset="0"/>
                <a:ea typeface="Candara" charset="0"/>
                <a:cs typeface="Candara" charset="0"/>
              </a:rPr>
              <a:t>"The Scope, Method, and Aim of Musicology" (1885): An English Translation </a:t>
            </a:r>
            <a:r>
              <a:rPr lang="en-US" sz="1600" dirty="0" smtClean="0">
                <a:latin typeface="Candara" charset="0"/>
                <a:ea typeface="Candara" charset="0"/>
                <a:cs typeface="Candara" charset="0"/>
              </a:rPr>
              <a:t>with </a:t>
            </a:r>
            <a:r>
              <a:rPr lang="en-US" sz="1600" dirty="0">
                <a:latin typeface="Candara" charset="0"/>
                <a:ea typeface="Candara" charset="0"/>
                <a:cs typeface="Candara" charset="0"/>
              </a:rPr>
              <a:t>an </a:t>
            </a:r>
            <a:r>
              <a:rPr lang="en-US" sz="1600" dirty="0" err="1">
                <a:latin typeface="Candara" charset="0"/>
                <a:ea typeface="Candara" charset="0"/>
                <a:cs typeface="Candara" charset="0"/>
              </a:rPr>
              <a:t>Historico</a:t>
            </a:r>
            <a:r>
              <a:rPr lang="en-US" sz="1600" dirty="0">
                <a:latin typeface="Candara" charset="0"/>
                <a:ea typeface="Candara" charset="0"/>
                <a:cs typeface="Candara" charset="0"/>
              </a:rPr>
              <a:t>-Analytical </a:t>
            </a:r>
            <a:r>
              <a:rPr lang="en-US" sz="1600" dirty="0" smtClean="0">
                <a:latin typeface="Candara" charset="0"/>
                <a:ea typeface="Candara" charset="0"/>
                <a:cs typeface="Candara" charset="0"/>
              </a:rPr>
              <a:t>Commentary, Erica </a:t>
            </a:r>
            <a:r>
              <a:rPr lang="en-US" sz="1600" dirty="0" err="1">
                <a:latin typeface="Candara" charset="0"/>
                <a:ea typeface="Candara" charset="0"/>
                <a:cs typeface="Candara" charset="0"/>
              </a:rPr>
              <a:t>Mugglestone</a:t>
            </a:r>
            <a:r>
              <a:rPr lang="en-US" sz="1600" dirty="0">
                <a:latin typeface="Candara" charset="0"/>
                <a:ea typeface="Candara" charset="0"/>
                <a:cs typeface="Candara" charset="0"/>
              </a:rPr>
              <a:t> and Guido </a:t>
            </a:r>
            <a:r>
              <a:rPr lang="en-US" sz="1600" dirty="0" smtClean="0">
                <a:latin typeface="Candara" charset="0"/>
                <a:ea typeface="Candara" charset="0"/>
                <a:cs typeface="Candara" charset="0"/>
              </a:rPr>
              <a:t>Adler, </a:t>
            </a:r>
            <a:r>
              <a:rPr lang="en-US" sz="1600" i="1" dirty="0" smtClean="0">
                <a:latin typeface="Candara" charset="0"/>
                <a:ea typeface="Candara" charset="0"/>
                <a:cs typeface="Candara" charset="0"/>
              </a:rPr>
              <a:t>Yearbook </a:t>
            </a:r>
            <a:r>
              <a:rPr lang="en-US" sz="1600" i="1" dirty="0">
                <a:latin typeface="Candara" charset="0"/>
                <a:ea typeface="Candara" charset="0"/>
                <a:cs typeface="Candara" charset="0"/>
              </a:rPr>
              <a:t>for Traditional </a:t>
            </a:r>
            <a:r>
              <a:rPr lang="en-US" sz="1600" i="1" dirty="0" smtClean="0">
                <a:latin typeface="Candara" charset="0"/>
                <a:ea typeface="Candara" charset="0"/>
                <a:cs typeface="Candara" charset="0"/>
              </a:rPr>
              <a:t>Music</a:t>
            </a:r>
            <a:r>
              <a:rPr lang="en-US" sz="1600" dirty="0">
                <a:latin typeface="Candara" charset="0"/>
                <a:ea typeface="Candara" charset="0"/>
                <a:cs typeface="Candara" charset="0"/>
              </a:rPr>
              <a:t>,</a:t>
            </a:r>
            <a:r>
              <a:rPr lang="en-US" sz="1600" dirty="0" smtClean="0">
                <a:latin typeface="Candara" charset="0"/>
                <a:ea typeface="Candara" charset="0"/>
                <a:cs typeface="Candara" charset="0"/>
              </a:rPr>
              <a:t> </a:t>
            </a:r>
            <a:r>
              <a:rPr lang="en-US" sz="1600" dirty="0">
                <a:latin typeface="Candara" charset="0"/>
                <a:ea typeface="Candara" charset="0"/>
                <a:cs typeface="Candara" charset="0"/>
              </a:rPr>
              <a:t>13 (1981), pp. </a:t>
            </a:r>
            <a:r>
              <a:rPr lang="en-US" sz="1600" dirty="0" smtClean="0">
                <a:latin typeface="Candara" charset="0"/>
                <a:ea typeface="Candara" charset="0"/>
                <a:cs typeface="Candara" charset="0"/>
              </a:rPr>
              <a:t>1-21.</a:t>
            </a:r>
            <a:endParaRPr lang="en-US" sz="1600" dirty="0">
              <a:latin typeface="Candara" charset="0"/>
              <a:ea typeface="Candara" charset="0"/>
              <a:cs typeface="Candara" charset="0"/>
            </a:endParaRPr>
          </a:p>
          <a:p>
            <a:pPr lvl="0"/>
            <a:endParaRPr lang="en-US" dirty="0">
              <a:latin typeface="Candara" charset="0"/>
              <a:ea typeface="Candara" charset="0"/>
              <a:cs typeface="Candara" charset="0"/>
            </a:endParaRPr>
          </a:p>
          <a:p>
            <a:endParaRPr lang="en-US" dirty="0"/>
          </a:p>
        </p:txBody>
      </p:sp>
    </p:spTree>
    <p:extLst>
      <p:ext uri="{BB962C8B-B14F-4D97-AF65-F5344CB8AC3E}">
        <p14:creationId xmlns:p14="http://schemas.microsoft.com/office/powerpoint/2010/main" val="52843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8686800" cy="12157174"/>
          </a:xfrm>
          <a:prstGeom prst="rect">
            <a:avLst/>
          </a:prstGeom>
        </p:spPr>
        <p:txBody>
          <a:bodyPr wrap="square">
            <a:spAutoFit/>
          </a:bodyPr>
          <a:lstStyle/>
          <a:p>
            <a:pPr algn="ctr"/>
            <a:endParaRPr lang="en-GB" sz="2000" dirty="0" smtClean="0">
              <a:latin typeface="Candara"/>
              <a:cs typeface="Candara"/>
            </a:endParaRPr>
          </a:p>
          <a:p>
            <a:endParaRPr lang="is-IS" sz="2400" dirty="0" smtClean="0">
              <a:latin typeface="Candara" charset="0"/>
              <a:ea typeface="Candara" charset="0"/>
              <a:cs typeface="Candara" charset="0"/>
            </a:endParaRPr>
          </a:p>
          <a:p>
            <a:pPr lvl="1"/>
            <a:r>
              <a:rPr lang="en-US" sz="2400" dirty="0" smtClean="0">
                <a:latin typeface="Candara" charset="0"/>
                <a:ea typeface="Candara" charset="0"/>
                <a:cs typeface="Candara" charset="0"/>
              </a:rPr>
              <a:t>‘We </a:t>
            </a:r>
            <a:r>
              <a:rPr lang="en-US" sz="2400" dirty="0">
                <a:latin typeface="Candara" charset="0"/>
                <a:ea typeface="Candara" charset="0"/>
                <a:cs typeface="Candara" charset="0"/>
              </a:rPr>
              <a:t>patently are not all ethnomusicologists now, because still none of us know exactly what that is. If it means doing anthropological-style fieldwork, then very few of our WAM colleagues do that kind of work, not even when they work on contemporary music. So no. If it means thinking about music in/as culture/al context, then WAM history colleagues have been doing that for a long time anyway, especially the new cultural historians inspired by Clifford Geertz etc., and let’s be frank: that’s not really what (has ever) distinguishes(d) ethnomusicology. So no. If it means </a:t>
            </a:r>
            <a:r>
              <a:rPr lang="en-US" sz="2400" dirty="0" err="1">
                <a:latin typeface="Candara" charset="0"/>
                <a:ea typeface="Candara" charset="0"/>
                <a:cs typeface="Candara" charset="0"/>
              </a:rPr>
              <a:t>recognising</a:t>
            </a:r>
            <a:r>
              <a:rPr lang="en-US" sz="2400" dirty="0">
                <a:latin typeface="Candara" charset="0"/>
                <a:ea typeface="Candara" charset="0"/>
                <a:cs typeface="Candara" charset="0"/>
              </a:rPr>
              <a:t> all the non-Western sounds and activities that ethnomusicologists study as legitimately ‘music’ and worthy of study in music departments, then still no; there’s still a lot of snobbery </a:t>
            </a:r>
            <a:r>
              <a:rPr lang="en-US" sz="2400" dirty="0" smtClean="0">
                <a:latin typeface="Candara" charset="0"/>
                <a:ea typeface="Candara" charset="0"/>
                <a:cs typeface="Candara" charset="0"/>
              </a:rPr>
              <a:t>around.’</a:t>
            </a:r>
            <a:endParaRPr lang="en-US" sz="2400" dirty="0">
              <a:latin typeface="Candara" charset="0"/>
              <a:ea typeface="Candara" charset="0"/>
              <a:cs typeface="Candara" charset="0"/>
            </a:endParaRPr>
          </a:p>
          <a:p>
            <a:pPr lvl="1"/>
            <a:r>
              <a:rPr lang="en-GB" sz="2400" b="1" dirty="0" smtClean="0">
                <a:latin typeface="Candara" charset="0"/>
                <a:ea typeface="Candara" charset="0"/>
                <a:cs typeface="Candara" charset="0"/>
              </a:rPr>
              <a:t/>
            </a:r>
            <a:br>
              <a:rPr lang="en-GB" sz="2400" b="1" dirty="0" smtClean="0">
                <a:latin typeface="Candara" charset="0"/>
                <a:ea typeface="Candara" charset="0"/>
                <a:cs typeface="Candara" charset="0"/>
              </a:rPr>
            </a:br>
            <a:r>
              <a:rPr lang="en-GB" sz="2400" b="1" dirty="0" smtClean="0">
                <a:latin typeface="Candara"/>
                <a:cs typeface="Candara"/>
              </a:rPr>
              <a:t/>
            </a:r>
            <a:br>
              <a:rPr lang="en-GB" sz="2400" b="1" dirty="0" smtClean="0">
                <a:latin typeface="Candara"/>
                <a:cs typeface="Candara"/>
              </a:rPr>
            </a:br>
            <a:endParaRPr lang="en-GB" sz="2000" b="1"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250755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18653" y="0"/>
            <a:ext cx="8603673" cy="7201972"/>
          </a:xfrm>
          <a:prstGeom prst="rect">
            <a:avLst/>
          </a:prstGeom>
        </p:spPr>
        <p:txBody>
          <a:bodyPr wrap="square">
            <a:spAutoFit/>
          </a:bodyPr>
          <a:lstStyle/>
          <a:p>
            <a:pPr algn="ctr">
              <a:lnSpc>
                <a:spcPct val="150000"/>
              </a:lnSpc>
            </a:pPr>
            <a:endParaRPr lang="en-US" sz="2400" dirty="0" smtClean="0">
              <a:latin typeface="Candara" charset="0"/>
              <a:ea typeface="Candara" charset="0"/>
              <a:cs typeface="Candara" charset="0"/>
            </a:endParaRPr>
          </a:p>
          <a:p>
            <a:r>
              <a:rPr lang="en-US" sz="2400" dirty="0" smtClean="0">
                <a:latin typeface="Candara" charset="0"/>
                <a:ea typeface="Candara" charset="0"/>
                <a:cs typeface="Candara" charset="0"/>
              </a:rPr>
              <a:t>‘I’m </a:t>
            </a:r>
            <a:r>
              <a:rPr lang="en-US" sz="2400" dirty="0">
                <a:latin typeface="Candara" charset="0"/>
                <a:ea typeface="Candara" charset="0"/>
                <a:cs typeface="Candara" charset="0"/>
              </a:rPr>
              <a:t>an ethnomusicologist not because I study the non-west, or culture or something. I'm an ethnomusicologist because I studied with Ruth Davis and Henry </a:t>
            </a:r>
            <a:r>
              <a:rPr lang="en-US" sz="2400" dirty="0" err="1">
                <a:latin typeface="Candara" charset="0"/>
                <a:ea typeface="Candara" charset="0"/>
                <a:cs typeface="Candara" charset="0"/>
              </a:rPr>
              <a:t>Stobart</a:t>
            </a:r>
            <a:r>
              <a:rPr lang="en-US" sz="2400" dirty="0">
                <a:latin typeface="Candara" charset="0"/>
                <a:ea typeface="Candara" charset="0"/>
                <a:cs typeface="Candara" charset="0"/>
              </a:rPr>
              <a:t>. I submit grants to do research that involves ethnography and think I should know the local language. I go to BFE and SEM, and I hang out with Rachel Harris, Caroline </a:t>
            </a:r>
            <a:r>
              <a:rPr lang="en-US" sz="2400" dirty="0" err="1">
                <a:latin typeface="Candara" charset="0"/>
                <a:ea typeface="Candara" charset="0"/>
                <a:cs typeface="Candara" charset="0"/>
              </a:rPr>
              <a:t>Bithell</a:t>
            </a:r>
            <a:r>
              <a:rPr lang="en-US" sz="2400" dirty="0">
                <a:latin typeface="Candara" charset="0"/>
                <a:ea typeface="Candara" charset="0"/>
                <a:cs typeface="Candara" charset="0"/>
              </a:rPr>
              <a:t>, </a:t>
            </a:r>
            <a:r>
              <a:rPr lang="en-US" sz="2400" dirty="0" err="1">
                <a:latin typeface="Candara" charset="0"/>
                <a:ea typeface="Candara" charset="0"/>
                <a:cs typeface="Candara" charset="0"/>
              </a:rPr>
              <a:t>Laudan</a:t>
            </a:r>
            <a:r>
              <a:rPr lang="en-US" sz="2400" dirty="0">
                <a:latin typeface="Candara" charset="0"/>
                <a:ea typeface="Candara" charset="0"/>
                <a:cs typeface="Candara" charset="0"/>
              </a:rPr>
              <a:t> </a:t>
            </a:r>
            <a:r>
              <a:rPr lang="en-US" sz="2400" dirty="0" err="1">
                <a:latin typeface="Candara" charset="0"/>
                <a:ea typeface="Candara" charset="0"/>
                <a:cs typeface="Candara" charset="0"/>
              </a:rPr>
              <a:t>Nooshin</a:t>
            </a:r>
            <a:r>
              <a:rPr lang="en-US" sz="2400" dirty="0">
                <a:latin typeface="Candara" charset="0"/>
                <a:ea typeface="Candara" charset="0"/>
                <a:cs typeface="Candara" charset="0"/>
              </a:rPr>
              <a:t>, and co. I read </a:t>
            </a:r>
            <a:r>
              <a:rPr lang="en-US" sz="2400" i="1" dirty="0">
                <a:latin typeface="Candara" charset="0"/>
                <a:ea typeface="Candara" charset="0"/>
                <a:cs typeface="Candara" charset="0"/>
              </a:rPr>
              <a:t>Ethnomusicology Forum</a:t>
            </a:r>
            <a:r>
              <a:rPr lang="en-US" sz="2400" dirty="0">
                <a:latin typeface="Candara" charset="0"/>
                <a:ea typeface="Candara" charset="0"/>
                <a:cs typeface="Candara" charset="0"/>
              </a:rPr>
              <a:t> and I have </a:t>
            </a:r>
            <a:r>
              <a:rPr lang="en-US" sz="2400" i="1" dirty="0">
                <a:latin typeface="Candara" charset="0"/>
                <a:ea typeface="Candara" charset="0"/>
                <a:cs typeface="Candara" charset="0"/>
              </a:rPr>
              <a:t>Shadows in the Field</a:t>
            </a:r>
            <a:r>
              <a:rPr lang="en-US" sz="2400" dirty="0">
                <a:latin typeface="Candara" charset="0"/>
                <a:ea typeface="Candara" charset="0"/>
                <a:cs typeface="Candara" charset="0"/>
              </a:rPr>
              <a:t>, Jennifer Post's book and an old edition of </a:t>
            </a:r>
            <a:r>
              <a:rPr lang="en-US" sz="2400" dirty="0" err="1">
                <a:latin typeface="Candara" charset="0"/>
                <a:ea typeface="Candara" charset="0"/>
                <a:cs typeface="Candara" charset="0"/>
              </a:rPr>
              <a:t>Nettl</a:t>
            </a:r>
            <a:r>
              <a:rPr lang="en-US" sz="2400" dirty="0">
                <a:latin typeface="Candara" charset="0"/>
                <a:ea typeface="Candara" charset="0"/>
                <a:cs typeface="Candara" charset="0"/>
              </a:rPr>
              <a:t> on my bookshelf alongside a ton of anthropology </a:t>
            </a:r>
            <a:r>
              <a:rPr lang="en-US" sz="2400" dirty="0" smtClean="0">
                <a:latin typeface="Candara" charset="0"/>
                <a:ea typeface="Candara" charset="0"/>
                <a:cs typeface="Candara" charset="0"/>
              </a:rPr>
              <a:t>theory.’</a:t>
            </a:r>
            <a:endParaRPr lang="en-US" sz="2400" dirty="0">
              <a:latin typeface="Candara" charset="0"/>
              <a:ea typeface="Candara" charset="0"/>
              <a:cs typeface="Candara" charset="0"/>
            </a:endParaRPr>
          </a:p>
          <a:p>
            <a:pPr>
              <a:lnSpc>
                <a:spcPct val="150000"/>
              </a:lnSpc>
            </a:pPr>
            <a:endParaRPr lang="en-US" sz="2000" dirty="0" smtClean="0">
              <a:latin typeface="Arial" charset="0"/>
              <a:ea typeface="Calibri" charset="0"/>
              <a:cs typeface="Times New Roman" charset="0"/>
            </a:endParaRPr>
          </a:p>
          <a:p>
            <a:pPr>
              <a:lnSpc>
                <a:spcPct val="150000"/>
              </a:lnSpc>
            </a:pPr>
            <a:endParaRPr lang="en-US" sz="2000" dirty="0">
              <a:effectLst/>
              <a:latin typeface="Arial" charset="0"/>
              <a:ea typeface="Calibri" charset="0"/>
              <a:cs typeface="Times New Roman" charset="0"/>
            </a:endParaRPr>
          </a:p>
          <a:p>
            <a:pPr>
              <a:lnSpc>
                <a:spcPct val="150000"/>
              </a:lnSpc>
            </a:pPr>
            <a:endParaRPr lang="en-US" sz="2000" dirty="0" smtClean="0">
              <a:latin typeface="Arial" charset="0"/>
              <a:ea typeface="Calibri" charset="0"/>
              <a:cs typeface="Times New Roman" charset="0"/>
            </a:endParaRPr>
          </a:p>
          <a:p>
            <a:pPr>
              <a:lnSpc>
                <a:spcPct val="150000"/>
              </a:lnSpc>
            </a:pPr>
            <a:endParaRPr lang="en-US" sz="2000" dirty="0">
              <a:effectLst/>
              <a:latin typeface="Arial" charset="0"/>
              <a:ea typeface="Calibri" charset="0"/>
              <a:cs typeface="Times New Roman" charset="0"/>
            </a:endParaRPr>
          </a:p>
          <a:p>
            <a:pPr>
              <a:lnSpc>
                <a:spcPct val="150000"/>
              </a:lnSpc>
            </a:pPr>
            <a:endParaRPr lang="en-US" sz="2000" dirty="0" smtClean="0">
              <a:latin typeface="Arial" charset="0"/>
              <a:ea typeface="Calibri" charset="0"/>
              <a:cs typeface="Times New Roman" charset="0"/>
            </a:endParaRPr>
          </a:p>
          <a:p>
            <a:pPr>
              <a:lnSpc>
                <a:spcPct val="150000"/>
              </a:lnSpc>
            </a:pPr>
            <a:endParaRPr lang="en-US" sz="2000" dirty="0">
              <a:effectLst/>
              <a:latin typeface="Arial" charset="0"/>
              <a:ea typeface="Calibri" charset="0"/>
              <a:cs typeface="Times New Roman" charset="0"/>
            </a:endParaRPr>
          </a:p>
          <a:p>
            <a:pPr>
              <a:lnSpc>
                <a:spcPct val="150000"/>
              </a:lnSpc>
            </a:pPr>
            <a:endParaRPr lang="en-US" sz="2000" dirty="0">
              <a:effectLst/>
              <a:latin typeface="Calibri" charset="0"/>
              <a:ea typeface="Calibri" charset="0"/>
              <a:cs typeface="Times New Roman" charset="0"/>
            </a:endParaRPr>
          </a:p>
        </p:txBody>
      </p:sp>
    </p:spTree>
    <p:extLst>
      <p:ext uri="{BB962C8B-B14F-4D97-AF65-F5344CB8AC3E}">
        <p14:creationId xmlns:p14="http://schemas.microsoft.com/office/powerpoint/2010/main" val="807259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40327" y="0"/>
            <a:ext cx="8381999" cy="6309420"/>
          </a:xfrm>
          <a:prstGeom prst="rect">
            <a:avLst/>
          </a:prstGeom>
        </p:spPr>
        <p:txBody>
          <a:bodyPr wrap="square">
            <a:spAutoFit/>
          </a:bodyPr>
          <a:lstStyle/>
          <a:p>
            <a:pPr algn="ctr">
              <a:lnSpc>
                <a:spcPct val="150000"/>
              </a:lnSpc>
            </a:pPr>
            <a:endParaRPr lang="en-US" sz="2400" dirty="0" smtClean="0">
              <a:latin typeface="Candara" charset="0"/>
              <a:ea typeface="Candara" charset="0"/>
              <a:cs typeface="Candara" charset="0"/>
            </a:endParaRPr>
          </a:p>
          <a:p>
            <a:r>
              <a:rPr lang="en-US" sz="2400" dirty="0" smtClean="0">
                <a:latin typeface="Candara" charset="0"/>
                <a:ea typeface="Candara" charset="0"/>
                <a:cs typeface="Candara" charset="0"/>
              </a:rPr>
              <a:t>Back to 2001 </a:t>
            </a:r>
            <a:r>
              <a:rPr lang="is-IS" sz="2400" dirty="0" smtClean="0">
                <a:latin typeface="Candara" charset="0"/>
                <a:ea typeface="Candara" charset="0"/>
                <a:cs typeface="Candara" charset="0"/>
              </a:rPr>
              <a:t>…</a:t>
            </a:r>
          </a:p>
          <a:p>
            <a:endParaRPr lang="is-IS" sz="2400" dirty="0">
              <a:latin typeface="Candara" charset="0"/>
              <a:ea typeface="Candara" charset="0"/>
              <a:cs typeface="Candara" charset="0"/>
            </a:endParaRPr>
          </a:p>
          <a:p>
            <a:r>
              <a:rPr lang="is-IS" sz="2400" dirty="0" smtClean="0">
                <a:latin typeface="Candara" charset="0"/>
                <a:ea typeface="Candara" charset="0"/>
                <a:cs typeface="Candara" charset="0"/>
              </a:rPr>
              <a:t>Spot the difference?</a:t>
            </a:r>
            <a:endParaRPr lang="en-US" sz="2000" dirty="0" smtClean="0">
              <a:latin typeface="Arial" charset="0"/>
              <a:ea typeface="Calibri" charset="0"/>
              <a:cs typeface="Times New Roman" charset="0"/>
            </a:endParaRPr>
          </a:p>
          <a:p>
            <a:pPr>
              <a:lnSpc>
                <a:spcPct val="150000"/>
              </a:lnSpc>
            </a:pPr>
            <a:endParaRPr lang="en-US" sz="2000" dirty="0">
              <a:effectLst/>
              <a:latin typeface="Arial" charset="0"/>
              <a:ea typeface="Calibri" charset="0"/>
              <a:cs typeface="Times New Roman" charset="0"/>
            </a:endParaRPr>
          </a:p>
          <a:p>
            <a:r>
              <a:rPr lang="en-US" sz="2400" dirty="0" smtClean="0">
                <a:latin typeface="Candara" charset="0"/>
                <a:ea typeface="Candara" charset="0"/>
                <a:cs typeface="Candara" charset="0"/>
              </a:rPr>
              <a:t>‘I </a:t>
            </a:r>
            <a:r>
              <a:rPr lang="en-US" sz="2400" dirty="0">
                <a:latin typeface="Candara" charset="0"/>
                <a:ea typeface="Candara" charset="0"/>
                <a:cs typeface="Candara" charset="0"/>
              </a:rPr>
              <a:t>call myself different things (ethnomusicologist, musicologist, music scholar) depending on the context (conference, teaching, country, fieldwork) and my audience, since these terms have very different meaning (or little meaning) to different people. Personally the label is not so important to me. </a:t>
            </a:r>
            <a:r>
              <a:rPr lang="en-GB" sz="2400" dirty="0">
                <a:latin typeface="Candara" charset="0"/>
                <a:ea typeface="Candara" charset="0"/>
                <a:cs typeface="Candara" charset="0"/>
              </a:rPr>
              <a:t>My research and teaching has been shaped by my </a:t>
            </a:r>
            <a:r>
              <a:rPr lang="en-GB" sz="2400" dirty="0" err="1">
                <a:latin typeface="Candara" charset="0"/>
                <a:ea typeface="Candara" charset="0"/>
                <a:cs typeface="Candara" charset="0"/>
              </a:rPr>
              <a:t>ethnomusicological</a:t>
            </a:r>
            <a:r>
              <a:rPr lang="en-GB" sz="2400" dirty="0">
                <a:latin typeface="Candara" charset="0"/>
                <a:ea typeface="Candara" charset="0"/>
                <a:cs typeface="Candara" charset="0"/>
              </a:rPr>
              <a:t> training. But my research, in terms of methodologies and the literature I draw on, is motivated more by the specific research questions I am pursuing and less by (sub)disciplines they may be associated with</a:t>
            </a:r>
            <a:r>
              <a:rPr lang="en-GB" sz="2400" dirty="0" smtClean="0">
                <a:latin typeface="Candara" charset="0"/>
                <a:ea typeface="Candara" charset="0"/>
                <a:cs typeface="Candara" charset="0"/>
              </a:rPr>
              <a:t>.’</a:t>
            </a:r>
            <a:endParaRPr lang="en-US" sz="2400" dirty="0">
              <a:latin typeface="Candara" charset="0"/>
              <a:ea typeface="Candara" charset="0"/>
              <a:cs typeface="Candara" charset="0"/>
            </a:endParaRPr>
          </a:p>
          <a:p>
            <a:pPr>
              <a:lnSpc>
                <a:spcPct val="150000"/>
              </a:lnSpc>
            </a:pPr>
            <a:endParaRPr lang="en-US" sz="2000" dirty="0">
              <a:effectLst/>
              <a:latin typeface="Calibri" charset="0"/>
              <a:ea typeface="Calibri" charset="0"/>
              <a:cs typeface="Times New Roman" charset="0"/>
            </a:endParaRPr>
          </a:p>
        </p:txBody>
      </p:sp>
    </p:spTree>
    <p:extLst>
      <p:ext uri="{BB962C8B-B14F-4D97-AF65-F5344CB8AC3E}">
        <p14:creationId xmlns:p14="http://schemas.microsoft.com/office/powerpoint/2010/main" val="134309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290946" y="-83127"/>
            <a:ext cx="8381999" cy="6001643"/>
          </a:xfrm>
          <a:prstGeom prst="rect">
            <a:avLst/>
          </a:prstGeom>
        </p:spPr>
        <p:txBody>
          <a:bodyPr wrap="square">
            <a:spAutoFit/>
          </a:bodyPr>
          <a:lstStyle/>
          <a:p>
            <a:endParaRPr lang="en-GB" sz="2400" dirty="0" smtClean="0">
              <a:latin typeface="Candara" charset="0"/>
              <a:ea typeface="Candara" charset="0"/>
              <a:cs typeface="Candara" charset="0"/>
            </a:endParaRPr>
          </a:p>
          <a:p>
            <a:endParaRPr lang="en-GB" sz="2400" dirty="0" smtClean="0">
              <a:latin typeface="Candara" charset="0"/>
              <a:ea typeface="Candara" charset="0"/>
              <a:cs typeface="Candara" charset="0"/>
            </a:endParaRPr>
          </a:p>
          <a:p>
            <a:r>
              <a:rPr lang="en-GB" sz="2400" dirty="0" smtClean="0">
                <a:latin typeface="Candara" charset="0"/>
                <a:ea typeface="Candara" charset="0"/>
                <a:cs typeface="Candara" charset="0"/>
              </a:rPr>
              <a:t>Where we’re at </a:t>
            </a:r>
            <a:r>
              <a:rPr lang="is-IS" sz="2400" dirty="0" smtClean="0">
                <a:latin typeface="Candara" charset="0"/>
                <a:ea typeface="Candara" charset="0"/>
                <a:cs typeface="Candara" charset="0"/>
              </a:rPr>
              <a:t>…</a:t>
            </a:r>
            <a:endParaRPr lang="en-US" sz="2400" dirty="0" smtClean="0">
              <a:latin typeface="Candara" charset="0"/>
              <a:ea typeface="Candara" charset="0"/>
              <a:cs typeface="Candara" charset="0"/>
            </a:endParaRPr>
          </a:p>
          <a:p>
            <a:pPr>
              <a:lnSpc>
                <a:spcPct val="150000"/>
              </a:lnSpc>
            </a:pPr>
            <a:endParaRPr lang="en-US" sz="2400" dirty="0" smtClean="0">
              <a:latin typeface="Candara" charset="0"/>
              <a:ea typeface="Candara" charset="0"/>
              <a:cs typeface="Candara" charset="0"/>
            </a:endParaRPr>
          </a:p>
          <a:p>
            <a:pPr>
              <a:lnSpc>
                <a:spcPct val="150000"/>
              </a:lnSpc>
            </a:pPr>
            <a:r>
              <a:rPr lang="en-US" sz="2400" dirty="0" smtClean="0">
                <a:latin typeface="Candara" charset="0"/>
                <a:ea typeface="Candara" charset="0"/>
                <a:cs typeface="Candara" charset="0"/>
              </a:rPr>
              <a:t>‘I don’t see many musicologists producing fine-combed ethnographies, or even doing extended, </a:t>
            </a:r>
            <a:r>
              <a:rPr lang="en-US" sz="2400" smtClean="0">
                <a:latin typeface="Candara" charset="0"/>
                <a:ea typeface="Candara" charset="0"/>
                <a:cs typeface="Candara" charset="0"/>
              </a:rPr>
              <a:t>in-depth </a:t>
            </a:r>
            <a:r>
              <a:rPr lang="en-US" sz="2400" smtClean="0">
                <a:latin typeface="Candara" charset="0"/>
                <a:ea typeface="Candara" charset="0"/>
                <a:cs typeface="Candara" charset="0"/>
              </a:rPr>
              <a:t>fieldwork.’ </a:t>
            </a:r>
            <a:endParaRPr lang="en-US" sz="2400" dirty="0" smtClean="0">
              <a:effectLst/>
              <a:latin typeface="Candara" charset="0"/>
              <a:ea typeface="Candara" charset="0"/>
              <a:cs typeface="Candara" charset="0"/>
            </a:endParaRPr>
          </a:p>
          <a:p>
            <a:pPr>
              <a:lnSpc>
                <a:spcPct val="150000"/>
              </a:lnSpc>
            </a:pPr>
            <a:endParaRPr lang="en-US" sz="2400" dirty="0" smtClean="0">
              <a:latin typeface="Candara" charset="0"/>
              <a:ea typeface="Candara" charset="0"/>
              <a:cs typeface="Candara" charset="0"/>
            </a:endParaRPr>
          </a:p>
          <a:p>
            <a:pPr>
              <a:lnSpc>
                <a:spcPct val="150000"/>
              </a:lnSpc>
            </a:pPr>
            <a:r>
              <a:rPr lang="en-US" sz="2400" dirty="0" smtClean="0">
                <a:latin typeface="Candara" charset="0"/>
                <a:ea typeface="Candara" charset="0"/>
                <a:cs typeface="Candara" charset="0"/>
              </a:rPr>
              <a:t>‘I think there's actually very little engagement between the two; and scholars on both sides seem to have some rather stereotyped assumptions about the other.’ </a:t>
            </a:r>
          </a:p>
          <a:p>
            <a:pPr>
              <a:lnSpc>
                <a:spcPct val="150000"/>
              </a:lnSpc>
            </a:pPr>
            <a:endParaRPr lang="en-US" sz="2000" dirty="0" smtClean="0">
              <a:latin typeface="Candara" charset="0"/>
              <a:ea typeface="Candara" charset="0"/>
              <a:cs typeface="Candara" charset="0"/>
            </a:endParaRPr>
          </a:p>
          <a:p>
            <a:pPr>
              <a:lnSpc>
                <a:spcPct val="150000"/>
              </a:lnSpc>
            </a:pPr>
            <a:endParaRPr lang="en-US" sz="2000" dirty="0">
              <a:effectLst/>
              <a:latin typeface="Calibri" charset="0"/>
              <a:ea typeface="Calibri" charset="0"/>
              <a:cs typeface="Times New Roman" charset="0"/>
            </a:endParaRPr>
          </a:p>
        </p:txBody>
      </p:sp>
    </p:spTree>
    <p:extLst>
      <p:ext uri="{BB962C8B-B14F-4D97-AF65-F5344CB8AC3E}">
        <p14:creationId xmlns:p14="http://schemas.microsoft.com/office/powerpoint/2010/main" val="212782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290946" y="-83127"/>
            <a:ext cx="8381999" cy="5909310"/>
          </a:xfrm>
          <a:prstGeom prst="rect">
            <a:avLst/>
          </a:prstGeom>
        </p:spPr>
        <p:txBody>
          <a:bodyPr wrap="square">
            <a:spAutoFit/>
          </a:bodyPr>
          <a:lstStyle/>
          <a:p>
            <a:endParaRPr lang="en-GB" sz="2400" dirty="0" smtClean="0">
              <a:latin typeface="Candara" charset="0"/>
              <a:ea typeface="Candara" charset="0"/>
              <a:cs typeface="Candara" charset="0"/>
            </a:endParaRPr>
          </a:p>
          <a:p>
            <a:pPr>
              <a:lnSpc>
                <a:spcPct val="150000"/>
              </a:lnSpc>
            </a:pPr>
            <a:r>
              <a:rPr lang="en-US" sz="2400" dirty="0" smtClean="0">
                <a:latin typeface="Candara" charset="0"/>
                <a:ea typeface="Candara" charset="0"/>
                <a:cs typeface="Candara" charset="0"/>
              </a:rPr>
              <a:t>‘</a:t>
            </a:r>
            <a:r>
              <a:rPr lang="is-IS" sz="2400" dirty="0" smtClean="0">
                <a:latin typeface="Candara" charset="0"/>
                <a:ea typeface="Candara" charset="0"/>
                <a:cs typeface="Candara" charset="0"/>
              </a:rPr>
              <a:t>… </a:t>
            </a:r>
            <a:r>
              <a:rPr lang="en-US" sz="2400" dirty="0" smtClean="0">
                <a:latin typeface="Candara" charset="0"/>
                <a:ea typeface="Candara" charset="0"/>
                <a:cs typeface="Candara" charset="0"/>
              </a:rPr>
              <a:t>a new generation of scholars emerging for whom this is not an identity issue; having studied a diversity of </a:t>
            </a:r>
            <a:r>
              <a:rPr lang="en-US" sz="2400" dirty="0" err="1" smtClean="0">
                <a:latin typeface="Candara" charset="0"/>
                <a:ea typeface="Candara" charset="0"/>
                <a:cs typeface="Candara" charset="0"/>
              </a:rPr>
              <a:t>musics</a:t>
            </a:r>
            <a:r>
              <a:rPr lang="en-US" sz="2400" dirty="0" smtClean="0">
                <a:latin typeface="Candara" charset="0"/>
                <a:ea typeface="Candara" charset="0"/>
                <a:cs typeface="Candara" charset="0"/>
              </a:rPr>
              <a:t> as undergraduates it seems quite obvious and natural to draw on these different resources and methods.’</a:t>
            </a:r>
          </a:p>
          <a:p>
            <a:pPr>
              <a:lnSpc>
                <a:spcPct val="150000"/>
              </a:lnSpc>
            </a:pPr>
            <a:endParaRPr lang="en-US" sz="2400" dirty="0">
              <a:latin typeface="Candara" charset="0"/>
              <a:ea typeface="Candara" charset="0"/>
              <a:cs typeface="Candara" charset="0"/>
            </a:endParaRPr>
          </a:p>
          <a:p>
            <a:pPr>
              <a:lnSpc>
                <a:spcPct val="150000"/>
              </a:lnSpc>
            </a:pPr>
            <a:r>
              <a:rPr lang="en-GB" sz="2400" dirty="0">
                <a:latin typeface="Candara" charset="0"/>
                <a:ea typeface="Candara" charset="0"/>
                <a:cs typeface="Candara" charset="0"/>
              </a:rPr>
              <a:t>‘I think t</a:t>
            </a:r>
            <a:r>
              <a:rPr lang="en-US" sz="2400" dirty="0">
                <a:latin typeface="Candara" charset="0"/>
                <a:ea typeface="Candara" charset="0"/>
                <a:cs typeface="Candara" charset="0"/>
              </a:rPr>
              <a:t>here are two new convergences, between: a) musicologists and ethnomusicologists who are interested in how music mediates culture; and b) the “new empiricists” (big data, music and science/cognition, new music analysis, </a:t>
            </a:r>
            <a:r>
              <a:rPr lang="en-US" sz="2400" dirty="0" err="1">
                <a:latin typeface="Candara" charset="0"/>
                <a:ea typeface="Candara" charset="0"/>
                <a:cs typeface="Candara" charset="0"/>
              </a:rPr>
              <a:t>etc</a:t>
            </a:r>
            <a:r>
              <a:rPr lang="en-US" sz="2400" dirty="0" smtClean="0">
                <a:latin typeface="Candara" charset="0"/>
                <a:ea typeface="Candara" charset="0"/>
                <a:cs typeface="Candara" charset="0"/>
              </a:rPr>
              <a:t>).’ </a:t>
            </a:r>
          </a:p>
          <a:p>
            <a:pPr>
              <a:lnSpc>
                <a:spcPct val="150000"/>
              </a:lnSpc>
            </a:pPr>
            <a:endParaRPr lang="en-US" sz="2000" dirty="0" smtClean="0">
              <a:latin typeface="Candara" charset="0"/>
              <a:ea typeface="Candara" charset="0"/>
              <a:cs typeface="Candara" charset="0"/>
            </a:endParaRPr>
          </a:p>
        </p:txBody>
      </p:sp>
    </p:spTree>
    <p:extLst>
      <p:ext uri="{BB962C8B-B14F-4D97-AF65-F5344CB8AC3E}">
        <p14:creationId xmlns:p14="http://schemas.microsoft.com/office/powerpoint/2010/main" val="139656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7820</TotalTime>
  <Words>801</Words>
  <Application>Microsoft Macintosh PowerPoint</Application>
  <PresentationFormat>On-screen Show (4:3)</PresentationFormat>
  <Paragraphs>89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Candara</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Laudan Nooshin</dc:creator>
  <cp:lastModifiedBy>Microsoft Office User</cp:lastModifiedBy>
  <cp:revision>116</cp:revision>
  <dcterms:created xsi:type="dcterms:W3CDTF">2016-01-09T15:43:37Z</dcterms:created>
  <dcterms:modified xsi:type="dcterms:W3CDTF">2016-06-01T15:04:26Z</dcterms:modified>
</cp:coreProperties>
</file>