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7F7"/>
    <a:srgbClr val="F6EAEA"/>
    <a:srgbClr val="E1BEBD"/>
    <a:srgbClr val="920B07"/>
    <a:srgbClr val="337E84"/>
    <a:srgbClr val="E04A0F"/>
    <a:srgbClr val="40B3B6"/>
    <a:srgbClr val="428D90"/>
    <a:srgbClr val="ADCFCE"/>
    <a:srgbClr val="70B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FB89C2-593E-D767-9757-AC9C70F968CB}" v="111" vWet="112" dt="2023-05-18T09:56:38.225"/>
    <p1510:client id="{4686DA02-5829-4CF1-9E94-E32FB58E8608}" v="12" dt="2023-05-18T09:06:49.905"/>
    <p1510:client id="{9696830E-682B-0E5C-B796-9D949312EA82}" v="8" dt="2023-05-18T09:20:14.187"/>
    <p1510:client id="{FC9804F5-9899-4AC3-BC3A-D3C92FEFBE69}" v="1009" dt="2023-05-18T10:07:11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" d="100"/>
          <a:sy n="14" d="100"/>
        </p:scale>
        <p:origin x="22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C1BAB-EC70-4171-AEDC-2A1B82B6A423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998D-229E-4AF5-8108-1E1FE2953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39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>
                <a:solidFill>
                  <a:schemeClr val="tx1"/>
                </a:solidFill>
              </a:rPr>
              <a:t>‘Submitting an abstract was not so scary once I got going</a:t>
            </a:r>
            <a:r>
              <a:rPr lang="en-GB" sz="1800"/>
              <a:t>’</a:t>
            </a:r>
            <a:endParaRPr lang="en-US" sz="1800"/>
          </a:p>
          <a:p>
            <a:pPr algn="l" fontAlgn="base"/>
            <a:br>
              <a:rPr lang="en-GB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/>
            <a:r>
              <a:rPr lang="en-GB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"I took part in research as a participant first“</a:t>
            </a:r>
          </a:p>
          <a:p>
            <a:pPr algn="l" fontAlgn="base"/>
            <a:endParaRPr lang="en-GB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/>
              <a:t>‘You could start by being research </a:t>
            </a:r>
            <a:r>
              <a:rPr lang="en-US" sz="1800" i="1"/>
              <a:t>interested</a:t>
            </a:r>
            <a:r>
              <a:rPr lang="en-US" sz="1800"/>
              <a:t> instead of research </a:t>
            </a:r>
            <a:r>
              <a:rPr lang="en-US" sz="1800" i="1"/>
              <a:t>active</a:t>
            </a:r>
            <a:r>
              <a:rPr lang="en-US" sz="1800"/>
              <a:t>’</a:t>
            </a:r>
          </a:p>
          <a:p>
            <a:pPr algn="l" fontAlgn="base"/>
            <a:endParaRPr lang="en-GB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998D-229E-4AF5-8108-1E1FE295333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00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A6C9-E7F1-3548-ABD1-DA34B855FCF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4BA1-DB42-E44B-AF1D-8EA4BFD4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1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A6C9-E7F1-3548-ABD1-DA34B855FCF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4BA1-DB42-E44B-AF1D-8EA4BFD4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0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A6C9-E7F1-3548-ABD1-DA34B855FCF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4BA1-DB42-E44B-AF1D-8EA4BFD4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A6C9-E7F1-3548-ABD1-DA34B855FCF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4BA1-DB42-E44B-AF1D-8EA4BFD4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A6C9-E7F1-3548-ABD1-DA34B855FCF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4BA1-DB42-E44B-AF1D-8EA4BFD4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9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A6C9-E7F1-3548-ABD1-DA34B855FCF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4BA1-DB42-E44B-AF1D-8EA4BFD4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9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A6C9-E7F1-3548-ABD1-DA34B855FCF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4BA1-DB42-E44B-AF1D-8EA4BFD4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1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A6C9-E7F1-3548-ABD1-DA34B855FCF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4BA1-DB42-E44B-AF1D-8EA4BFD4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A6C9-E7F1-3548-ABD1-DA34B855FCF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4BA1-DB42-E44B-AF1D-8EA4BFD4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A6C9-E7F1-3548-ABD1-DA34B855FCF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4BA1-DB42-E44B-AF1D-8EA4BFD4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A6C9-E7F1-3548-ABD1-DA34B855FCF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4BA1-DB42-E44B-AF1D-8EA4BFD4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7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2A6C9-E7F1-3548-ABD1-DA34B855FCF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04BA1-DB42-E44B-AF1D-8EA4BFD4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4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F33DEEED-010C-0702-800A-FD3C02677A59}"/>
              </a:ext>
            </a:extLst>
          </p:cNvPr>
          <p:cNvSpPr/>
          <p:nvPr/>
        </p:nvSpPr>
        <p:spPr>
          <a:xfrm>
            <a:off x="262673" y="18863823"/>
            <a:ext cx="31815106" cy="3533240"/>
          </a:xfrm>
          <a:prstGeom prst="roundRect">
            <a:avLst/>
          </a:prstGeom>
          <a:solidFill>
            <a:srgbClr val="FB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F02C91FB-AD08-8B20-EDE2-95619C10421B}"/>
              </a:ext>
            </a:extLst>
          </p:cNvPr>
          <p:cNvSpPr/>
          <p:nvPr/>
        </p:nvSpPr>
        <p:spPr>
          <a:xfrm>
            <a:off x="28201472" y="19121509"/>
            <a:ext cx="3264990" cy="1193466"/>
          </a:xfrm>
          <a:prstGeom prst="roundRect">
            <a:avLst/>
          </a:prstGeom>
          <a:noFill/>
          <a:ln w="38100">
            <a:solidFill>
              <a:srgbClr val="920B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</a:rPr>
              <a:t>HARP</a:t>
            </a:r>
          </a:p>
          <a:p>
            <a:pPr algn="ctr"/>
            <a:r>
              <a:rPr lang="en-GB" sz="4000">
                <a:solidFill>
                  <a:schemeClr val="tx1"/>
                </a:solidFill>
              </a:rPr>
              <a:t>PhD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26063139-0698-BE6D-D497-D8F3324DC82F}"/>
              </a:ext>
            </a:extLst>
          </p:cNvPr>
          <p:cNvSpPr/>
          <p:nvPr/>
        </p:nvSpPr>
        <p:spPr>
          <a:xfrm>
            <a:off x="299694" y="14670149"/>
            <a:ext cx="31815106" cy="3533240"/>
          </a:xfrm>
          <a:prstGeom prst="roundRect">
            <a:avLst/>
          </a:prstGeom>
          <a:solidFill>
            <a:srgbClr val="FB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846242" y="25432297"/>
            <a:ext cx="14404501" cy="7528873"/>
          </a:xfrm>
          <a:prstGeom prst="rect">
            <a:avLst/>
          </a:prstGeom>
          <a:solidFill>
            <a:srgbClr val="C9ECED"/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454153" y="3188869"/>
            <a:ext cx="29490979" cy="3600986"/>
          </a:xfrm>
          <a:prstGeom prst="rect">
            <a:avLst/>
          </a:prstGeom>
          <a:solidFill>
            <a:srgbClr val="A8E0E1"/>
          </a:solidFill>
          <a:effectLst>
            <a:outerShdw blurRad="50800" dist="1143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GB" sz="1400"/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8000"/>
              <a:t>Forging pathways and strengthening the AHP community in research: 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6000"/>
              <a:t>Sharing stories from three early career Clinical Academics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GB" sz="14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2399288" cy="28015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99051" y="926434"/>
            <a:ext cx="122476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>
                <a:solidFill>
                  <a:schemeClr val="tx1">
                    <a:lumMod val="65000"/>
                    <a:lumOff val="35000"/>
                  </a:schemeClr>
                </a:solidFill>
              </a:rPr>
              <a:t>North East London AHPs Deliver Celebration Conference</a:t>
            </a:r>
          </a:p>
          <a:p>
            <a:pPr algn="ctr"/>
            <a:r>
              <a:rPr lang="en-GB" sz="4000">
                <a:solidFill>
                  <a:schemeClr val="tx1">
                    <a:lumMod val="65000"/>
                    <a:lumOff val="35000"/>
                  </a:schemeClr>
                </a:solidFill>
              </a:rPr>
              <a:t>Strengthening and Promoting the AHP Community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962" b="33070" l="75054" r="85699">
                        <a14:foregroundMark x1="76774" y1="27542" x2="76774" y2="27542"/>
                        <a14:foregroundMark x1="77742" y1="28332" x2="77742" y2="28332"/>
                        <a14:foregroundMark x1="77849" y1="29615" x2="77849" y2="29615"/>
                        <a14:foregroundMark x1="79032" y1="31293" x2="79032" y2="31293"/>
                        <a14:foregroundMark x1="81828" y1="30997" x2="81828" y2="30997"/>
                        <a14:foregroundMark x1="82581" y1="28727" x2="82581" y2="28727"/>
                        <a14:foregroundMark x1="83548" y1="27246" x2="83548" y2="27246"/>
                        <a14:foregroundMark x1="80108" y1="28332" x2="80108" y2="28332"/>
                        <a14:foregroundMark x1="75699" y1="31194" x2="75699" y2="31194"/>
                        <a14:foregroundMark x1="76237" y1="28825" x2="76237" y2="28825"/>
                        <a14:foregroundMark x1="76774" y1="32280" x2="76774" y2="32280"/>
                        <a14:foregroundMark x1="85699" y1="30405" x2="85699" y2="30405"/>
                        <a14:foregroundMark x1="84301" y1="29911" x2="84301" y2="29911"/>
                        <a14:foregroundMark x1="80538" y1="28134" x2="80538" y2="28134"/>
                        <a14:foregroundMark x1="79570" y1="28134" x2="79570" y2="28134"/>
                        <a14:foregroundMark x1="75161" y1="30997" x2="75161" y2="30997"/>
                        <a14:foregroundMark x1="76882" y1="29911" x2="76882" y2="29911"/>
                        <a14:foregroundMark x1="77097" y1="32280" x2="77097" y2="32280"/>
                        <a14:foregroundMark x1="77957" y1="31984" x2="77957" y2="31984"/>
                      </a14:backgroundRemoval>
                    </a14:imgEffect>
                  </a14:imgLayer>
                </a14:imgProps>
              </a:ext>
            </a:extLst>
          </a:blip>
          <a:srcRect l="73815" t="25104" r="13435" b="65960"/>
          <a:stretch/>
        </p:blipFill>
        <p:spPr>
          <a:xfrm>
            <a:off x="224307" y="453679"/>
            <a:ext cx="2598821" cy="1984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5077" y="0"/>
            <a:ext cx="1809133" cy="2621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3020" y="1090157"/>
            <a:ext cx="2886075" cy="962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33486" y="941222"/>
            <a:ext cx="2581210" cy="1290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39621" y="854894"/>
            <a:ext cx="2545481" cy="15185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24736" y="808663"/>
            <a:ext cx="2904785" cy="15250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12266" y="7141380"/>
            <a:ext cx="2657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/>
              <a:t>Sally Morgan</a:t>
            </a:r>
            <a:r>
              <a:rPr lang="en-GB" sz="3600" baseline="30000"/>
              <a:t>1</a:t>
            </a:r>
            <a:r>
              <a:rPr lang="en-GB" sz="3600"/>
              <a:t>, Freya Sparks</a:t>
            </a:r>
            <a:r>
              <a:rPr lang="en-GB" sz="3600" baseline="30000"/>
              <a:t>1,2</a:t>
            </a:r>
            <a:r>
              <a:rPr lang="en-GB" sz="3600"/>
              <a:t>, Kirsten Prest</a:t>
            </a:r>
            <a:r>
              <a:rPr lang="en-GB" sz="3600" baseline="30000"/>
              <a:t>1,3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3128" y="7873730"/>
            <a:ext cx="265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/>
              <a:t>1 City, University of London School of Health and Psychological Sciences; 2 Barts Health NHS Trust; 3 East London NHS Foundation Trust</a:t>
            </a:r>
            <a:endParaRPr lang="en-GB" sz="3200" baseline="30000"/>
          </a:p>
        </p:txBody>
      </p:sp>
      <p:sp>
        <p:nvSpPr>
          <p:cNvPr id="16" name="TextBox 15"/>
          <p:cNvSpPr txBox="1"/>
          <p:nvPr/>
        </p:nvSpPr>
        <p:spPr>
          <a:xfrm>
            <a:off x="9642323" y="8850452"/>
            <a:ext cx="12936357" cy="1200329"/>
          </a:xfrm>
          <a:prstGeom prst="rect">
            <a:avLst/>
          </a:prstGeom>
          <a:solidFill>
            <a:srgbClr val="F48154"/>
          </a:solidFill>
          <a:effectLst>
            <a:outerShdw blurRad="50800" dist="1143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en-GB" sz="1400" b="1"/>
          </a:p>
          <a:p>
            <a:pPr algn="ctr"/>
            <a:r>
              <a:rPr lang="en-GB" sz="4400" b="1"/>
              <a:t>OUR JOURNEYS</a:t>
            </a:r>
          </a:p>
          <a:p>
            <a:pPr algn="ctr"/>
            <a:endParaRPr lang="en-GB" sz="1400" b="1"/>
          </a:p>
        </p:txBody>
      </p:sp>
      <p:sp>
        <p:nvSpPr>
          <p:cNvPr id="17" name="Rectangle 16"/>
          <p:cNvSpPr/>
          <p:nvPr/>
        </p:nvSpPr>
        <p:spPr>
          <a:xfrm>
            <a:off x="1722419" y="3463562"/>
            <a:ext cx="28954444" cy="310242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utoShape 2" descr="data:image/jpg;base64,%20/9j/4AAQSkZJRgABAQEAYABgAAD/2wBDAAUDBAQEAwUEBAQFBQUGBwwIBwcHBw8LCwkMEQ8SEhEPERETFhwXExQaFRERGCEYGh0dHx8fExciJCIeJBweHx7/2wBDAQUFBQcGBw4ICA4eFBEUHh4eHh4eHh4eHh4eHh4eHh4eHh4eHh4eHh4eHh4eHh4eHh4eHh4eHh4eHh4eHh4eHh7/wAARCAGEAS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12g0tFfPH0A00lONJSJEop1JTASgUGinYBaKSgUxCilpBS0AKKUUlKKBDqWm0oosIcKWkFL2qhCilpBSimgFFKKSnCqELQKBSihITFpRSClFUSKOtOpBThQAU4UmKWgBwpy01RT8U0AtLSDpThVAMOaY2anpCKYGHRinUVw3OgZQRTj1pDQA2ilpKYCUUGincBKWkpe9MAFLSUooELS0lOFMQCnUlLSuIUUtIKcKoQCnAUlKKpAKBS0UtNiYLTqSnCmiWApcUClpiFApRQKUdKAFFKOtItOFADgKd2pBTsU0AooooqgFpGbFNLYqKSSncLGZRTscUlcB0DT0pmKkNJimgG4oxS0UANopaKYDSKAKWlqrgFLQKKCQpRSUtAhwpQKQU4elIBQKUUUoFUmIWlFIKdTEKBRQKdVXEFKBSU6hAApwpBSjrViFFLigU4UCEFOoFGRQA4U4cVHuFNaSi4ExYCo2kxVeSXFV5LjFVcC1JKPWqs84x1qpNde9Up5ye9K4zWpKfikNcljcYaSnGm0CDFJS0mKBiGkNLQaAEpaSjtTAWikoNO4rCilppIA9K43xV8RdA0R2t1m+23Q/5ZwnIB926fzoJOzLqKDMqjJwPrXgeu/FTXr7IsfL0+L0Rdz/99H/61cff65q147NdahdSk9S8pNVysXMfU8moW8KlpZokUdSzgCsTUfH3hfT2ZZtTV2U8iJGfH5CvmPFzcvt3ySZ7FzxVu30mUktJlV/2ZSSaWi6hqz6Ei+KXg1n2yajLBk43SwMB+YrqLPVrG9hWazu4biJujxuGB/Kvlz+ybPn7RNEmexcfzqXS4ZtIuTNo+pSx/wB5VkDKw96L6hZn1VFMGqYGvJvBnjdrlltbliZABjPcV6TYXyzoOetWmJo0xS01OlPFUiWAp1JTS1UIeKXdioi9RtJQBOXqNpKrvLx1qCSalcdi20uO9QST+9VXm96heQ0BYsSzmq0kp9ajZqiZqAuLI9V5GpZGqvI1AbnWGkNOxSGudM2GGmmn000ANNIaU0hpAIaaTSmm0DFopKM0AL3qpquo2el2Ml5fTpBBGMszH9KXUr6206xmvbyQRQQoWdj2Ar50+IvjO88S6gcM0NjGT5MJPb+83uaAZs/ED4l32sNJZaZus7DJBbOHlHuew9q81lvAWIXLEn8TVO8uWabyYySfY9a0LC3W3iErkGQ9eOlaRXczY6C1kf8AeTSMPRQa0LWy8w8ZCepqPzI1CtLnB+6o6tUqzNJEZZG8uFR07fhTvYFEuR/ZodwGHK9SDwv41SvdbtY1aNd5bpkDC/nWTqt9cSRNDZgQwf8APSRgorlr2MSE7tTllPT93EWH50lS7hKdtjo77XJVIAswV9QwNVodat7klRmGUcgH5efY1zKwXCnMMzyD0K4/SrsWn3Mu3dEck8GrdOK6malJnX6Rr88NygaZsg5R+hBr2D4beOGu7kafe3Ci5A/dhuPMHse59q8GXTLldvysSv55qysk0V0rqxSVMYOcEGs0i9T7O0vUFnQKTzWmGrwX4bePJZo47fUGJljAzIT98f417XY3KXFsk0Th0cAqw6EVohF5mqNpKjLGo2aqCw95KheSmuajagBHkNQs1Oao2oARmqNmpWNRNQJsGaomahmqJjQIHaoHNPY1ExpFHamkp5pO1cyZsMNMNSEUxqoQxqYae1MakCGmmk0pppoGFFJ3rmPiT4g/sHw3LLG4W4m/dw+xPU/hQ3ZDPN/jV4tbUNR/sGxlP2W3bM5U8SP6fQfzryfUJMExrkseprYnxskumYnHLZ6k9qwJD59wQv3RyT71nCXM3cUtB+nxIrb9uDg81oxjgzzZ8tOi+p9KSwtXlRY1X5mbgCm65MY4RbRMDt+Tj+Js8mtHUtoSohGWu7gIzYzyzDsPQVLqMz7RBbxl2AwqjoKtaZZvGIrVFLSycnFdr4d8MjKtMmT3I71mqqbN4UZSOI03w1fakoa6i356ZHT6V0en/Dkuynyyg+nWvVtH0eGOEErjHQVrx2TMQqLtHsKUq8m9Dqhg4Lc8oT4f2qlVaPc1ai+CLWGEs0SZHQbelepQaWgQfKM9eRT59NVoz8tZupNm6o010PJT4ct1jbfCO/NeeeLNG+zXZlgU+Xz0HNfQ97pfynGPUVw3i3QVljcKpGeRj1ohVlsyK2HTXunk+jStFMjQ/MexHBr3j4QeI1vIH02VyGX5os/qK8NuLRtPv8tujw3JHRW/wNdDpmoSaTqlvqlu21lcNIqng+orsizynGx9L5JFJWf4f1KDUtPhu7d90UqBlP1rTK81qjMiK1Gy1YIqNxTQFdhUL1PJVeQ0wInqBzUjmq8hpEjXao2NDGmMaRQjGo2NKxqNjTQHfGmmnUlcpsMNNNPNNagRE1ManswFV5JlFFwQ5qjYgVWmu8dKpzXTHoaTkhmg8yqDyK8G+LutHVvFwso3LW1qNoweC3evUtf1Q2Gl3N2TkxxlgPU44r52W4NxNcXTNudnJJ9yaxqTdrDQ3WH8uAQq2CfnP9Kqafb5RIlHLck+1F9IZb4r24BBrQ05VWMyLwzEKvsO9NvlgmJayLG9rGxkkVl81/lQkdPpWZo1r9s1MzycxRdPSl1e786fap+VPlA961NBtcCC1QYaVssR/d/zms+Y2iuZ2Ot8I6YJXN445c4T2X/69eg6bZ+WgYj6VlaFbIqRgLgcYArq7aPhR2oPTpwUUXNLh3IMjHNbMUSqAKo2SBSFPHpWkpAHNNFMmjQe1K6d+KI5ARSvtx0phYz7qI5yFFc/rNkJY2+XBrqHXiq9zAsidKloZ4P450jErSBcBwRnHFcDLdSW6lWYnadpBr3vxvo/nWUrYOBycdj2NeEeJItk+7AGW2t6Z7Guii7rU8vFw5XdHrXwP8R+dp0mnPJzC26Ne4U9q9hgmWSINXyH8PtffRPE8MrZWMt5cqf7JP8Ak/hX1FoV4JYwA2QRxXWuxwM22fionemu3FQu1WkIV3qvI1JI3vVaSSnYBztUDmkaSoWkpbAkOY1G1IXpu6pZQMajY0pNMegTPQyKaacTUUj4rjubsVjiq80oWmTTYqjPKTRzAkOnuPSqcsrHvRI1V3apbKGyNUTNSM1RSN8pqGyTifizfGHw5MisQZGCD3zXj9oxW1PQDefyHFeh/GadvJsoR91pGY/gK8wnkKWxXPGP/r1K1Q3oyNX8y7Y5JLE1rXFwtnas+csAFQerGsnR8fafNYDaoGB71Hqs3mX8cJyUjO9vc1o1d2ZKdi1ZQtJfRQMcgfM/1ru/DNv5t41x0VQFX/P0rh9H+aWW45BZsCvU/BtkfsCOVPzDJz71M1Y7MNG7Ou0ofIMCup0+M+V83FYuh2u514wK6m3iAAGBis7np2sEYIOfSrcfzCm+X8tTQqNvQUJMm4+NTmpyDtqNSM9qj1C/t7OAyTSoo9zVWAc68VXcsoPeuS1rx1Y2pZYGaYj+5jGawf8AhZMSSkSQXO4fwgg0+Vslyiup2+rwrNE2RkMuCK+d/iDpf2a/vLSQHBO9Gx2P+RXtOkeM9M1eQQgPBM3AV+jfSuJ+M+nPAlvrKJlFJinX1U960p6SOXEpThc8QuNyNFKxYToArgD7yjjP1FfQnwe17+0NKt4pJN0sahWPrjoa+fdRCx3MkO8h4+UyfvDsffIrvvg1qYh1qxCttEpaJ1PTPUfjXXtK55LPpNm4zUMjUiPujB9qilatyLkcjVXkanyNVeRqAGu1QO1OdqgkbmkxoUtzRvqEtSbqnQCbdSE1DupC9Kwz0mV8VTnkqSZ6pytzXCdCI5X5qs7cVJIaryNSuMjc1C5p7tUEjVLYEbtVadvlNSyNVO6f5aiTshpHlfxhm3alZQj+GNm/En/61ebahJlhHn+Ek13PxUk3eItuTkRDHtXnsrCa8bB4zj8K1prYzkaOmlYbaSZwCF559e1Y3nO8ryfxSHP51o6o3lWi2+4bnG9/x6Cs2yRpJgB61rFaOTE+x1HhqHzbmC3LAITliff/AOtXt/h5bcRJGkqcD+E14zoWj6tqCM+mxkENyQcY4rbi0HxZY/MROAepQ81z79TvoScFse+aesUSr8wGa0BMq/MG49jXgen33iSyfE32hlzghsn+dd34c8QTyw7LgOp7ZrKfundCfP0PSY51kQ7W7VF9tWKJizdOorK0q484/LjmrepafJsZ1yysOaFJtaF8qucv4g8WXtqZZbZshM7RjrXCvPr/AIou1aYybMnGeFFdxd6fb+cI5EDYO4A1xPjLxNf2ckun+H4IvOjUsW+noK1p3ei3MK1o6yeh2vh7wbpVrbrJqkguGI53HCj6V0A0Pwn5YWG0gU9QRXzDPrfjDXdQubG51q/yiAxJbR4Ut2z2xXU+G/A3xBmljvrDWL6CNlVpBduTlsc8eldToSjHmk0csMVGbtGLPYNd8KWFzButNsUqnKOgxg0+80mbVPDT6fqRDytFtZh3PY0eEbXXILXy9WkWaRRgsiHk10bI3l5KkHHeuZs6nFM+RvGOlzWdwVlT99aOYZM8boyeD+FTfD+ZorgysxVra5hkH/fW0/zr0f43aTDBenUjHlJYsSgfxDOD+OMH8K8p0yGTTdXNty6TFfLYHhwSCtdsG5RVzxa0OSbR9c6bN5lsp9qfKazPD8ubVFPoK0JTW62MHuQyGq8hqaU1VkNMZFI1QOakkNV3apHcCaaWppNNJp2C44tTS1NJprNUsaZ6JK9VZGpZWqBmrzzpEY1FJSs1QSNUtgMkNVnapJGqtI1Q2NDHaqVy3WrDtWbqcwhgllbgKpY/gKyk7jR4p4/vGm8SXkhxhCVHPYcVzelwqVad/ug5P4dat6/Kbmacg5aWTA96qahKLa2jtUblhgnHQd66oLSxDM/U7hprmSVu/Sp9KQjdL9FUe5rPk/eTCMevNbelRlrmKIDITLH69q6J6RSIgryudPp/ju38M2YtYITcXO7LKDgZ+tRS/FrxZNLCLe1soRuKnzCTu5wPrV/w14MtJ5DcXls7M53Fitd5pXw+8LkrJParLg5AOOtJSw8Ek1c6/ZYia912Rz2l+JfFElnJfX9jp99apN5bG2zk8A5XuRz6VfOuWF5tNn5sFx/FFIhB/WvUtF0vTbOIR2unxqMYHGKxPF9pF9oQxxRKQOgWufEOna8VY7KFOotJO4ngbUG8zZLyfSvQzdeZajC9q8r8Oqy6muOhr0W0YBPw5rmoO9ztcNDG12xWSGWZJCjEYJAyQO5Fcra+H9GidpFtJndvvSFcs3416A6q7EAZHpQljgblGB9K1ad9BezT3Ob0ez0azcNFpUjMPWOuqt7iSWMLFapCvbd2/KkW0wemDViO2IGd35Uc0uovYxLNrbkDDeWSecqTTb6BVUkdcVLbAoOlNuWzV6NEOFmeQfHSL/im2mIBKFgD9R/9YV4V4dnW8u7S2nba1tcKFY/3C2cV718fFb/hCL1lPKkH+lfNeizSJqEE3QNt3fUV00fgZ4+N/iH19o3EakdMVoSNkVynw91M3mkx+awLqMZ9RXSyH0rri9Dhe4yRqrSGpXaq8hoYEUhqu5qSQ1A1MANNJpCaa1IAJpjGlJqNjSGd6xqJzTnNROa81s6xjnioJKlaoJTUMRDK1V5DUjmoHNRJlELmub8b3IttAvJCcZjKj6niuieuH+LMjJ4bKr1eZFrPdgeRnBuBI/3IlLMfUmsa4maW7aRz2zj09P0q/q0whHkA5/ikx6+lZaoxgOespx+FehRjpzMyk+g60CgvcOfkLZHvXV+BoftF2szrkO3A9hXJSZlljs4OSSF49a9E8D2o+3eVH8ywARjH97+I1VV2V2a4ePNJI9S0e1jkRCy7sAfhXXaZp2IxtQKD7VS8M2MawqSM46n1rrbZVVRgV5/M2z34U1FEK2zRJ8vXFct4lCq48xvm9K6zVryOyspJnPKrxXmMd4+qXs93Mxxv2qPQUqz0KNLSVAuA6DGK7GwWSZQMnHeuQ0t0iuNrHAPSu80aS2YKN3y45xU0Nwb0IZY/JkBBNR3eqz21q8iR7wn3lI5x7VpaxcWigLH7cms1JoJEMe5WJ7V1NJOxMZJ6tFfS/EFveKGVx/hW9bTRSANnivM/EWj3mi3RvrJGa3Y7mUfw1o6Br3mqvznPcelZXaepd4z2PRnZFhJHNZ8zg96oxX7PGAGzS+fnINbPVEuFkcX8YYFuvAurKw4WLd+RFfL2nQnzRGeAjECvrD4gQfaPB+rw92s5f0Umvlq0XKxXA68BvrXRQtys8PHK1RHtHwuumS1gG/IZcEe4r03dlRXifw5u9tw0LHo4Zfoa9jtpQ8CkHtXRTfQ4JIdIagkPFPlaq7tVolkchqFjTpGqImhgBppNBNMJoGBNMY0rNUbmkB3jNUTGnmomry73OtjHNV5OtTOaryVIIhkqu9Tymq7ms2UyJzXn/wAXZgum2seQMz55PoD/AI13z9K8j+OGoKs1rZgjKKZG/Hgf1p01eSQpOyPL9QkMk7RpyXei4fygqj72ML7epqtaMPMkuZM7V+79at6bbG9naabiJfvc/oK9TlUfRGCdyzoiLY2japMv72Q7LVT6/wB6vRfhFGr6Wtw2SzsTn1JNeWeILw3F2qx8RQowVR0HGK9L+DlyG8PKvQxyFa5sYmqSm+rOvAyXtuU9u0yby4l2npit2C5JXBauO0643BRW7HJtj+Xqa4Is+gbVjM8bXskyrbxk4Jy1YNtbNFAdg5POPetu/EbuVfBanw28LAYzUVG2Zc2pxkl5rq6gcafGYAeCHO4/0rrPD+p3zZX7NMDjutaMdvAhH3R9a2dNazQZMqLSgncjUrW9hcakNlwWjjPUZwTWrpugWWlc2sWGbqxOTUqzWeAVuR+FJeaoYFG2EuMdc4rupRb6EOE2yzcQCWEpIoKkV554m0VrCdtQ0/5QvMkY9PWukvPFkNtEWnRkjX7x64pkWrWephSltM6MOrIVyD9aVWyWo0pQ3M/w/emZFSQFWIyK6BV5rM8NaXky/KRFFIwjyO2eK3THtOKypzurFymY+vwrJpV4rHhoJF+mVNfKEMRtlQNyJM5GK+rPGFwtn4e1G4Y4Eds5/Haa+XrvHkKFGdjE5/Cuyjszycd8SNzwnc+TqUPzcOMGva9Gl3WSnPavnjQZ282IgHcrcV7v4Yn3aVCxPJUV0Rauee9jYZsmo3NDNxUTtWyMyORuaiLc0rtUeaaQxxNITSUhxQ0AjVE9Pao2qAO8JqNzSk1G5ryWdRHIagepHNQuaVykiGSoXqWQ81C9Ztj6kMv3a+ePipePe+K7qNc/KwQD2HFfQd0+yNm9BXzXrlxv1y8vHG5jIz8/Xit8P8RE9jKkgA8u36Kp592q7u2QGOPAVBge7VnWHmTStNJyzk7c9h61eQblIA/iwPoOtds1bRmKZjXi/JKT1zivQPglcfu5rYnllD1weq7VQvgY3mtnwDqS6TrllJI22F8RufQN0/XFaYmDq4ZpDw8+SumfRWj/AHlB5rsLO2Zo1bH1ri9McMqsp5Fdpot8uwKe3rXzylZWPpDntQs5o5biba7sXbag7elcxPqXiSObCaPOkPeTzAcfhXqN95LOXAGcc1QltVlhLpznqKcZ2eoJHDabd6jPIWktpyOxZgBW6WvvKH+hogx1Mn/1q2LO1i3bWQL9OK1E0y3ZeULEHIya64TR1QnFbnHWk+pxuQsMceT8pZiRW8ul39xE013qDybgMRxjaBW0lijSA7MgDGDyK27CGPA3KD+FdcJoKuIVtEczoXhi2W4E00HmcdHOcH8a6M2cSscIo+grRHlxqSBioGbcC1Z12mrHA6jm7lJUWCMxqAOagcgAmpLh+fWs6/uUhhd3YKqgliewrmgrCucB8bNZS18OjT1bEt9IIwP9kct/SvDZVKxylj0Na/jbxOfFPjN7iBi1lbHy7b0Izy341naguLVmA5P9K9CEeVWPJxFT2k20Znh2Ym5cZ6NXuvg9lfSYWz0XmvA/DBzqM+DwDXtPgC4zp/lFuhrVK0jl+yde5GKikbijdxUMjda2RA1zTM0jNTQ1aASZpCabmg0m7ADGomp5NROazA7wmoZWpS1RSGvIZ12I3NRvT2qFzSky0RsahlNSOaryGsgKOsSeXYTP6IT+lfMeuyHa2AFMh5r6Y17H9l3Gf+ebfyr5g1VTM8cZY5dyDnsB1rswa94yq7Ett+5sVk24ZgMew7VfjTyowp+8F5+tUvvRxBux3HPoKvurCE5yTtPPqa3qMiJh6qu+yb6gD65pkimSwmxk7UAB9wf/AK1XCoa3ZWAOMHB9ual0e3MmizN1Jcf1z/OuuM+WPzMXG8j0X4O+NV1KxTS72X/TrdQAWP8ArVHf6+tev6ZfKAGBFfGYkuNOvkuLWVoponyjqeQRXt/w0+IUGsxpY30iQaiBjBOBL7j39q8/McA1+9pLQ9HAY5SXs6j1R7mbsSLwfrVnTpMnb27iuOs9QOOW/Ct/SrpWwwNeInZnrqVzpobNWkyyjFX0hiUYHFZdlfb5PKweBnNaalifauym0VZ9SxEFUDvV23wBkLgVUiZVxWtbhGgycfnXZTVzGo7IozHcwAbjuKincKmO1Tv5YLMOKxdWu1jQ8is5JtkkNzcqFPIryX4+eJp7HwvJZ2chR7o+W7jrs7gfWvQl33GXORGv614f+0JNvaBeytV0V76OetJ8jPO/DWVughOflB9K39SkC2DqOqs1c34eLDVUGedvPtXQ6uuy0ZuPndu/tmux7nmLYwvCjZv5h3L816/4KcIQOm6vI/CK5maT1J5r03wxOqIh3c5rR/ERH4T0FHyKZI1RQN+7B9RTZGq0QKzU3dUZajNUhEoNO3VEGpc0MB5NQuadmmNUgdyaienM1RMa8c7SNzUTmnuagc1LGNc1VlbmppDVa4+ZDjrUgVNW/eadOo7xt/KvmaeCSQzucjyxtGe3r/KvoyK6DPJCx5FeJX1i0NxqVsy4PnlefTP+FdNCahciauZTRE3MFumOIlz6c1o3MSpbKrnkA59agd1S8IC4fAyfTAwBUl2WMe0+pyauU7tExVjKuHt0t3aIsrH5fnHX3/Sr2hKw0WaMcsZAB6dDWTfqVTBHHr+Nbfh9MaQ7cfNJhfbC/wD167G/c0M18RxeoRqs7qRgtWcpaObKsVZT8pU4INbOrxnzVb0YqazbhOd/GTXo0pe6jiqR949T+H/je8W2ittULThRjzf48e/rXrfh3WYpdrRyAo3f0r5x8NnDKRkV6r4WkJgVQxUjpg187mFGKqOyPcwdSXKtT2uxvFJDK2GrobS5yqknivI7LU7i2I3ksPWuh0/xMqoFY/WuKnoeqqia1PQmuvmBDcVcg1JVh2NmvPZfEkeAYzk0Jr9zJxGtdMZNEOUWdxf6nGsZO8AVz+6XUptxysIP/fVZ9rHc3ThrhiR6V0VlAFQYqk2zKTuMljWG1IC4GK+cPjrJvv4U698e9fSGqD/RivPPFfMfxhkMuuZHKq5H4VtS0mjnr/w2cjoX/IVG7+8M/StvXrxWWFDnAV2I/QVi6LHsLTNk/vAB+eam1S4SW+ZeiqMfhXS37+h5r0RJ4aHlqoBI3MSK6exvntgzegFc3o5zcqoHCITitG8k2OyE/wDLMGh3vcIrSx65pF8lzYxSRuGBUVbaTIrxnR/E0+lzBVYmPuhrrT45svs6sgYuf4cd62UkzJo7QyDuaVXz0rnNG1Ka/XzGQqDW7EeBmqTJLIan5qEGnBqsCQmmGjNNJqWgO4aonOKexqCRq8W53IYxqF+lSnmqWpX1rZQmW5mSNR6moau9BN2CVuagY5zXK3XjrT5LmSGyiklMa7mYjav61zdx8WNPhVi1nMW5AxjGa0VCo3axm60O5veJPP0+6a6UHYetcXqLwXyvdjALSfN9cVgeJfHXiHXLN5Y7c29mSRlVzx7mpvDzNJokOWJ+beSe9bTw7hC73FCrzOyM+7VpdWuHTAWNgM+vOKs6kg8pT2wOPXiqrMYry65zvlVQPxJrW1qPy9i9NqqSPwp1N0VHZnKXzBvkYd+K6DS12RWNuAQH3tjHXPH9K524X98M/wB7dzXSWQH9t6bE7/L5IHH0z/WuprRIjrc5rWrfeblFUDY4YVi3EDGAvggqea6mZcak0eCA6EA++aoXEK4bC8SDH41vTrWsjGVPmHeGoWMYOehr0fwu20gEHPeuG8MqFmMb8bhjFei+H4VVEcZK9jXm4t802ehhVZI6eKPemTyKlSyViKt2VqJIQy8e9XYrSRSMr+NcCjY9ArW2njitvTbNVYcZotLc+1bFpbnsMkVpG7HoWbONUxWtCMLVS3iKn1NXVBC/N+QreOhDMzXZSkDOMEhTgV8vfEt3fU0wMvJKf0zX0j4yufJsLgK3zbOMV84+O1U67bwjkxpkk+pranJXuY4j4LGHbR+RZLuwTy314rPlXzrnEeSZCK0L9hu8tCSMbRiobZcXjsq/Ki4z71tB9Tz5LoWtH5vLqRcbUAUU/UZcF36koBUVp/o+mXEwB3SzKq03VvlhJ4JwBTb2IWxkXzeYu8HDCqsN+d4G4gg8GnzuDGVHXvWZcLjDL+lddKCaszCba1PRPDnjK4sAkdxCJov7w6ivRNJ8QWN9GrLJsJ7NxXz5BNN5Xk+YVB5Fdf4V1qKO18rUVyqcCVeo+tU4WJUrntscisBtYEe1TKa4zwrqSSnEN2s8XY5zXWwSFhmpkmhp3LGabTc0A1AztnNQOakc1DIwVSzHAAya8U7yjrupw6Vp0t3M3yoOnqfSvLbrUI/FOrR3TXElutsw3xP93n2qn4v8creeOTpFvELuCMhIxuATzO5P0pnia0j1GC5/s9vsU8MYaYjrMR2wO1enDCyjh3JO0nt5HmSr8+JjGcG6avfWybt1KniH7Lc6vPDbXe1VjKmOEbi5rzGWaSzvDDNEWEcnKOOfxrpofFTqfsmnWkVhLcHbNcYy/wCHpWfpFpdWWs2uoajpVxeWs0jKhK/6xj0Nd1OHLTXtN7anJebqT9lH3Vst9Bmqa9Nq1mmn26i0t0BLRoPvH3NdFoCuPDkallYhSQR060+18L6vY6011Zm0hDBi8c6/Iq9QB61YsWkk0XznjjjJfGEGF6np7V5VStQlT5aDVr/me2qNWDUq17szreH7TfJGoGXuUP61seIo3F9McgqrAcfT/wCvUPhKNZPEFwo+5CpZfqK0NQj87Tri44DSTbh7Acf0rOTbkkUo+6cYbfzLtV5YE4962HZV8U2IxjCk49gQP6U+C08uUTcccCo707fFdsR0WIfqc10RlfTyIaMrU1bzmlXgpIw/WodjSQOy8+W+/H6Gr+sAreSDnBdv1qtoi7rqe3kY7XX9cVaehNtSSCLbMsicgnnFei+CH8yLb6GuRh0SZ7X7Ta/fx8yf3h/jXVeDYpYCdy4LY4IrkranZQVmem6PDG0YC/LW3Ba4H3QfpWBoz4xgiuls33IK5Wj0Iq5Pb2q7h8uPwrRitxgdRUEB28/rV4HOKuLHKI5URBgdaZI7Y9Kc7YqvM42NzV3Iscb47nCWz853HB5r5/12YXWtzzHkg4r2X4oXmyIxrzsHNeFzSAGWYnqSTRB3ZyYh7IpljJqIByF3bvoBU/zCJN3DysWGOOKqW4ZhJMM/vD5aD+Zq5o+671J5GH7mICNMD867lHSxwNlq/wAx2tvb4GTIG+prM8S3HlhYhgM3JHtWleAXGqeZuIt4ckn1x2rm9TmF5rUztnyYUyfr6VpTjeXoRN2RU3fvwp67apTbmcquTzVldzSmZsc80lntKvIVJPvXZF8upzS1JIoUaIHgMnWtHTtLu9QhlitreQPnd5mcLj0qCxtWZDNtJX1zwK7rSDpLeFBNPdwxB5BH5MMuJGJOM+xrmrYxYe0rXV7HRQwqrNpu2lzATQdQ0y5tnsL2SJ5ew5wavt4s8QaM8kOoSGRgf3bAcH2NdD4w0VPCumJfaXqQ86MiQQTvuYDviql1fWPifw75YsmmcKWnuRDjy2qaeYLExjOlBuL69UXWwcMIpRqz5ZLu9Hc67wV4mtte05ZQwWYcOhPINdGK8Dv7S20G1g1DQ9dEs5Ybo1PX2Ir1DwX4pXUrGGO9Hk3JGGU8ZPtXZWoOOqPNwuJjXWh68TmvJ/jX4ynsZovD2mzGKWcD7RKv3kQnGB716Pr+qW2kaXPfXThY4lLGvnmHUZPEXxBudZit4ZkiUyBZX2ggdK8jB0XOV7Xt+Z34qrGEbN2KWvaPpdvqFrdaddYtzjzHbP3xyaTR9d1m48RG306SIteOsKsy4AFX/EfiPS9R0KTTre1jgnln3EIvC/Q0/wAB2xuoTp40eWS7tLhLrzH+TcD8oXPUDqa9WWIlSjKtV0S/r8Tzvq3t4Rw9Jc3Nbfv597EL+H7rS71r4WFtqt1PLLGsER3rEy9/eud1PU763a0028vrhIlZZJUH3oGzyAOxFerahr2maEuqagn2YxwuLeGOAAeZORlz9BwPwNeL6xqt5quuNq0ixi4dg2EX5ciuHAYyti5S5oWh0fXXW3yR62Ow9PBUYQjO8uqW3r82tjpPE2ozxxxrsvH0+4ixCLyQ+YH7yAdR+NbOkyM+hQh5CflXGfxrgtT1C/1GVZb+aSWZBhQew9AK6zQGeTTrcSEgDGMnp1pYmhGlTSiYYevUqyvU3NvRj9jluLxB8xA3ZOBg9q0LkqLZbdc8Jk/UnJ/nWZGRcSQQRt8jSZc+y1oOwnYsMd8Y9M4H8q44vW7O/oQQjIj9juP4Vn63Ft14yZwojRs1qtGAsfY84P1FY+sXAlaOZDktGqk/jz/Kt0zNog1uHEryN6BhWfpuF1CP/aODW7eItxArnkGPBHvWJENr554ahS0E1qeoeD4EmV4COo+WtWOxETk7cEHtXMeHNai0u+tmuDtjdgrP128elekCKC6hW4tpEkjkAbcpyDWM0zuoNNEWnfLt5ro9Ok4z2rFhtgrZXPPWtazQgYJ4rmludsEblu/IHWrPmbenArOgbYOvNWRLkAUJltE7TjPPeqd7chYy3b61NKVyvNYuuXUcds0a8sapyI5TzD4mX2Ypm3deBXlFykkgECMAX+8T2Fdz8Q7r7ReR2kbfKpLSHsuK4m5mijyqktnoveQ/0FbYbXU8vFP3iDUGWKCOG3GWZdkeOuPU1q6ZCbHTxGSBIwy5/u+prLsYisr3Uql5Ow9PYD+VaVwZfs4RsrIwy5J4jHvXZsjjMq+u2WN3Viq5IA9cd6xoYQltvmYlZH3Mq9W9BWnDaG+mMo3eQnyR8ff5/rVq4tINPVJLtFaZOUiHRfTPv7VrGahp1IcXLUyJYPJgQMuGfqPT0FSWWnyeZsUd/mY9FFSaRFNqV+0jbiEJZQeh966620lo7B/OwryLlu+BRUq8mgRinqc/4jktrDRVisQWV+PMPBY9zXHQM2QwJU5yCPWtjxPe/aL+WCIEQQYjjHpjqfxNY27n2r0MPT5Ya9TzcRU5p6HY+FNNk8aahcx6jqs4uYoN0Rbndgd89qradP4i0n7fpdhLIURik6xncCa0fhedOkttVS90ye5dYQRPAf3kYJwQOa7zwVcWdit+91pkMN9bgSMCBveM9Bj1CjJFYxeIp1Jezg3HRJK3za/yLxKws6MFWnGMnd3k3rZpJNfrseLTBlY9j3r1C2sZo9I03U7xxF+5Dgj+M1594pmguNdu5rMoYJZCylFIHPoDXpPgbVrjU/D2n2LQLJNb7tqSLhZUHofWtq/tkl7NXXUig8PBuVd2a29euxV+NPiW6v8AWW0+Kd1tUUZjzgE+9eeW0cktykETbGkYICTgZJxzUl9dTXlxJcXEhkmkOWY1ueA9BudbvJzDDBLFBGWkMzkbfTGKmnFQjZbBGNWtKy1ky63hO98L3TXuu2JuYQgFuYJhjzG+6T3xWZ4k8Ra1IbVXvJldoADKh2FlJzg464Nek+GVjutH0zULqwjLzXKWyeZOzmQAn5+fTHArzr4n3el3fi64k03KxA7H4wu8ddvt3rzcLmSxOIlQ5NFfXpp3PWqYGrhMFCpKpq7aLS9+pjeGDZnxLaHUwXtFffLuDMOOckDrXW2OgWV9rVzrbRQW2lKFkEKsGZtxyeM8cH8AayPAc0lrNfPEti7SQbEa4GSpJ7Dv7ityws7qG11K80/yl024Ux+dLEfnbuUXspJA9sCtMVzc7lzcuyTv83Zd+hzUrKmoqHPu2rfLf8bHI69axnxHKLO3WGIsNsSSBwv4/rWqlytvHDaJ1BGfrTnSCztrcQwiS/MextnOW9ao2UElvclroYZGJYE5qakuda7L8S6VPk+FHQ6YzRPLMzHAXag/rWhp5LTrtzjAFY9vKHt0/wCmhyo9F6VteHRvv3XG4JGzfpXmyT5jvix93Ltlxz1wv4Vhzqq742PKEsB7VbnulKSQykKQ5KMf5VRujmfzOfmXHNaaksv2E3mQeWckrxWTf/uZJ1GRtP4+tLptw0d6YQ3B5qfXbd2lupEGFMYb68VqlqkyXsWr6Rjoqz9Hi2SZx7/4VkaL431rwfrU0NtKbiw8zLW8pypB5+X0ODV03AlspbRm5a2Xj0PFZN3oq3UmjvdXAtpL1vLLMOFA4VvxrqocqT51oc9WNRtOnue8aN420a+SGOaX7DczRh0inIAcH+63Q11NteQyRho5V9sGvmHxlYXNjGNNuL150ssC0byuXQ/ecsOAoPFRXM/ibwlLbxrqs0aTR+bGYZS0bD+VR9RpYiPtKD08zSnmtXDSVHFpc2u3kfVI1aFGCSt5Z9+lSvrVrGu7zVI9jXy9B8SvFCxCNr5JcE4MkKkmrUXj/WLqQQzS2yO/QrCOP/r1zTy+rFHdHNqMtFc+g9R8TwxoWWVVXoST0rh/EvjKONJI4mLv65rzk3ms3DiSfVPMQA4VFwCazrn7Ucs0rMc9s81hGgr6sqeLbWiL2r6lcXkpZlD89W4Uf41lh4oZC283E7d+wpQZ2AE0Y47k5rR0yzeQGRbcDb1J4rshFRVjgk3J3JdKt5JAJpJEVe2f51FrV0Mf2fb+ZiU4ZgOWHf6VZmxDGdzbj/CoHeqIsLqZixHkgj5mzlj7CnGST1JaY+G6Sx8u2tlDXjLxkFvLHqaqzWUsm6a4cySsckkck+tdBFDb2trHHbw4kP3mY5J9yf6Vk392GvTA0qgR8s2cUk7v3QaSWpb0SJbXTPMePaZJNoGMFgKi8ca4bbThaQ486c4JB6KKzr7WIopPMlf93GvyR5+8e1chc3EtzcNcTuXZjnJPTPYV2YfDuUueWxyV8Qox5Y7k2nqs+oQwyGPDyAOZX2r7knsK6vxpp/h+G0tbfTP3mqyhGRbP5omQ56jruwP1rNsfCF9d6ZZaj9rtktLtigkJJKPg4VgOecY4rrtKhtbPWrWXw7pzf2jbWP8ApFrPAfMkYNjIzwpOM5HrV42FSNSE1dWv5R8uZ9mZYGrRqwlG6d3bvLezslrddTn9D1zR9G0aS0fRZBqaMGaVpCCWB6H0GO1dBoeueDV8O3N3exyS6q+5pFlJyWOcKh/u4rhtZtNUe+lvL61lilup2PlsDu3E9Offiqk1hfW243FtLEFl8lt6EYf+79a3rw+sRheXK1Z6O3/DnNhYww0qjjHmUrp813a/5ehq61eWmoWlm1pZfZ2tohFKd2fMbPGBV7wl4muLA2mmTAfZobsSBgMOmeoB/Gr3gTWrHw7p91NfaN/aDtPtTKg+XIBxXM6vDPHdi+uVVPt+Z1VD90FjxXTOotpP4tAWCpU6UJwd7O9u2umpEGI+uKsWl/dWbyG2uJIC6bG2N1U9RVdh8uOvNMYjdwM+1Y8qY4ycXdHZa9a3nhu40qbTNTuJLWaEXNrvOfLYjDcdO9c9/ZN1et5nQnLHI6+tNOuXkkFpbXO2WK0UrEuOVBOSM1Zs9WubzVbWExkQeYN0cf3mUdRn6Vzyg4c0oJI0oTbgo1ZX/r/I24RBb+G10tYIYJGcSS3LDMrew9B0qrcavfSWi6dBcStFEuF3n2x/SnW0N5falNGYQFkZpEwMsB1AwB7im6jCtjErXT+VIwJVWGDjPWvPnLnmoz1Z6FGCpwco6JjNJe408SSeYstxLgB9vKj2p8lowtZprlvKVv4m6ue4Hqap2093qjyW2kQCR0XMk5bCp757Ur3+oXGqWq3XlzG0YFijfJgcZz3JrSVKro5G0KkVH8i1bSwrHLcRq+xcKgf27V0HhYmPTrq+kBHm/uo+eSByf1NYNvdWdy15bsCZnGIsDIyTyTWneXSW+npbqw8uGILn1J5Jrlqx5fVlQkuZ+Rzni66IYCPKueeO3NJYan5sIWTkoAcn0rI1O4F1ePJuJyKowz+UwLNhSpU16MMMnSUXucsq1p36HVqw/tGGROpOMDvmujuIxJZSZJ5Tbn6V5/Y3kguoWRsDcAfpXeWE32i2MZzkqW/nXLXpcjRvTnzJnNXTy/20FVtowi/pVi23Wdj/AGhc3ccjW0h8qFn3O3sB1Ue9ZRuC+r3DHkKQAfpUE0qC5cSNk7j9ea6qcFblkuhhOT3Ttqb3ivVNYlvWuItNFvBqFisH2ZvmwmMhsdjnNc5JHq88FnDeLctHHGRbB1OAuece2a27+NtW+y3qs1xPEP8ASt7BFCqfkA+o4Ndh41vrSeySSbSbuFYtotrpANhYj7pPoORj2rOpiY4WUKNGGj89rbepvLCLE89WpPbVfPfbY8yjsbgShvLLAcgjoT2BrT8OWFxFqkk11a7kETbBwfnI4we3rWqmt6esf768VXXggJuOajk16x2t9nf5jwCR/QVbr13tE4fY0v5hLCG6tpAsjeYD/Bjk1oLLpMkmGnkU9wGzg0+Cx07UY4/J8QfvndfNQwsBt7gH1rE1qG20jWLyG2UqhfMe4HcVPrnoOtZvCSa53uOnj4Ofs4p6d0dAt3psI+QPM2f4uKkn1VpoBGAkUI/hXgE+/rWFEsN1ZwXZbA43DPr/APXqDXEmayIt22HPBH8vasIr3lG9jsc9OY1Lq/tbNDLNcIDj5VJ5/KoLfxHp+0l5XAXsRya4Vkbdh8hs859aeeT716KwMLas4HjJ30R1Wp+KlkhaG0iYPg4Y9BXLyyStuLSMzuSzHPU00d+RS/8AAa6KVGFP4Uc1WrKerYm5nOXYk0nPUnr60uPmz1pXDBenOeAK2MTf8FXNq+tW9hq99PBpzhlYpKVEee/Q4rtJdRt9AvdRbw7u1t5EWZrwtuktoVwHBb0IziuU8Q+EH0vRodQgu45x5CPcqzqrRSN/ABnJxnmtv4caRZajoOpQzSiG4mjHzfaSiOhztVgDwcq3X2rzJ4ujyyxDk5QtytdN97f1oeisFWbjh4xUZp8yl19Lr+rlDxT4ybWrixP2VGtbOUuN64aRSwO1segAH61seOdT03UfBSalFtNzqc4xbed5jW5jGNxzyCQMfTFcDqItE1GZdPaY2oOI/NADEe+OOtQ208tvcpcQ7dynuMg+1bzwtOpKnNacv5drfcZwxc6UasLJ81/v7/mdppvjLTF0eK31LRBPeRFNlxFJsLbehYdzit34g+Gf7V1vRJtNvY5I9QgIQHHyELuI4+tYnw1uIIJ9U1eHRYbo2tqXkSY/IuSMFcjr7VpW76jc6pprW9usURv3mtzEflRWGH/AMK2q4aVatGtzapNet7bmNOdLBYVRfwyldrsle9vXstrHAK4ZfTB5FOhtri4WVreJpRGhkcqPuqOpP506xWM6hAs6Aw+au8F9uRnnntXeatd6X4f1V9U0uFLiwvoHtbq3TDeWSMcEZHXkUpS5KkYST1vr00G6UnSlUjbToecnjJwfatXwpLBba9b3t0WMVsTMQgzkgcD6ZxWW45PGMdjxirvhdZH12COOYR/I5ZmTeMBCTx36USlBQbntYmHNzLl3LPiLxPqNz4hutSs7h7IyjywIGKjYABjj1wKo6vrt1rF3HcajHFJ5UIhRFBVVUd+O9Zz/ADSHGcevrSJhT8xNHsaakpJarqHtZ8rhfR9DodIEcXhe9liuZLczzxxCASf6zHLE98YNdl4R8JTazYtM9wlvaZKRmMBmJB/lXG+EtUhspvst1DZrbTtl5p7bzmjA7iutl8Z2Gk61YR6LHcyaUlu32gMojMrMc7/bGK8jMpYqd4UY69H0/wAr9Ee9lzwqUZ1notLdb3/LuYDQLpOqXVpCJSyTFC8igNtHUnHHtVbWLl7iPyo/lyct/QVY1bUoL/Vbq9t7d4YpZNwUn1rH1O4KRMxPzMa0pRnNxc1qYVXGLly7GVdTCJ2C8n27VXdQ8AY5pjDc3JyKuWMP2kiE7kXPULmvXS5UeXzubF0hHknjXkAHOfTFddcXEljFa3ScAO6OPXpWJa2v2FrpJ5R5kLhVCch898/StZIft2goGZl8udzk+mBxXnYprnTex34de5oNvrFJEOq2WXglxux/Ce+a5W8bdeyOueWOM1u6Nrg0u8a34e0f5HQ9CPWjXtIiMbahpuXtyckDkp9a1oydOVpbPZmVdc8fd6Fvw7caOmghZs3Gpz3KBIiCRGqMGyfY81c8Y6n4jk0e4kniEWjarcfaIgAGC55Cg9uma4uN2hJeNypIIyp7HqKt6jrl/faZZ6bPIPs9nHsjVeNwzkbvUiuidClUmpyjqtvvv95z4atKlCpFyfvfntb0sZ4ODxkg1oaJYTapqlvp9uwWS4cKGIJC++BzWcCcjFX9C1KfStSi1C3jieaLOzzF3KCR1I71dRy5Xy7mMFFySk7I9Q1Pwrb+HNFmvAJBJpbRXSyzyjF3ICD5ZQHgAHjvXlt3ezXt9LdXDl5ZpGkcn1Jz+VauveLtY1iyktb2ZWilZXfK8lhk5z7k/oKy9E0261jU4dPsl3TStx2wO5/CscN7eULV7c3lsKvDDUJynSk+XvLfz+XUt6PerCXtJeYpRgexrQ+0pETb3Hzo4xn+tYut2X9m6xdaf5vm/ZpWi8wDG4jvVcyuw+Zix96VTDKUrm1HFe4mtUXNT2q20EOexx/WqJ6cdaU7iBznHFdV8PNJ0bUpL59YmMZjiP2dYyTJv9dgByvqTjFOrUWGpObu7dh0qUsTVUI6N9yrqWnaE3g+x1Kz1FE1JfkurVm5Y5PzAfTHtWBbwTTXKwRRu8zttVAPmJ9K7hPDul2fiqwvbVW1DTZppFtoI2EzyyRAbgQB90nOPYVufbm1LxP9qa0OnXUV35NvZ21qsk0RXJZ3J+UZZsc/0q/bTk4y5LQtdu+3y7nLSoxjGdNVOapzNJff17J6XPLp7ee3fy7iB4pMZw6lSR+NRHkqvftitDX7291LWbm61GaWW4JO4yDBAHQY6D6VJ4d0G+1+ea30xUkuIk8wxs4BK9yM9fpXRFc790ylP2UOas0rb9idtU1vVYpLCMGRLkxiSNItxd1GA3Qnce571r+I3t9C8Kp4dTTbqDUZpElvJplAyw5CLjqOa0Ph14a8VKmrXmmah/ZU1sDGUfgysOSDnpj1qe50u3067i1Xxte3WoQXSLKcAlnlXBwp/u4OM/WuSjisNCs8PBpS2a+V/wAj0cRgp1cJHFTUnb3lbay+euu3Q88IYLhshl9expOSOlaV5nVbrU9UREgh3mXZ2UM3Cj8/0rMPTlSAPeul7nDF3R1HgBYLo3ujvd3dtPfIvk+QpZHZTkK6jnB9RXp2l2t6vh3StOvLKaImU28UScO6g5dnbsvHArzCy0nxBolzp+rWe9PNQzQ3Fu24bQMtn8OoNXdV8S3k3hjSLltRlbV0u5pHbOHQcBfwp0lOlUnzbNaeTMcVTpZjh4KEleDv6rtvvds5+80690+Rbe9s5oZcbgrDnHqR+ddN8OLXUr6WSK0mVLSO4jllVod67sEA+1ZsPizVv+Eoh8QXUiz3EeFcMgwydCuOnQmtTWvEcNjex33h6RbUzIFdbcAIyg5BPfd68VlVrVHJRUdGt3t6NHpUacXS55v3l0/VehH4z0e61G4vNbhtYbdPLM0kUcm/cobbvHp647VyFhM0N2xWRkYwuAy9TkYx+tdhrdzI/hdbzCeZqEn37fIZ3H3w49/asLwcsf8Abv8ApsRNqkZa4bHzRopDEj34FZw5Ix5VoloFeFTn5pO7epiOnzEZwB+dC7T8uO9bWuQM95d6pPYSWlvqDNNZqwx8pbIIHpgGrHw/tbC/8V2tlqVq89vNldqOV5xkZI7Vvy6XMYRcpKL0ZoQ+AtWa0try1lsL6KZlRvs03mFN3cj0rK8T20el6/c6fIzP9lIjAHA4ArvdRtNP8NeIhrdlGLXTre4W3vkiiZSPlJUJnqCQAT/SvMdf1SbWNZuNUuERZJ3yVXtxgfoKTjBq6/pHHRqV1iJRcrwXlZ3v2eu35j47hpSBkBfQdBVPU5N0oQPuUDtTRJtB21EfvGojTSlc9CVVuPKRpHvdUVSzMcKAMkmun0u30+bwtPbFFGqm8iSPeSCQc7lI9B6+9a/w+tNLs9NPiaaPUmvLS5CxGNUERY8BBuOXY88DpmqHi0xXHje4SO4WL7VMrNIxULCXwTnaT90Hnnsa5linUrSoxW3Xz0/zO2FBYeiq83e/TyfX1NXxBosK3lrBqMttpmEO+NAWMYVcjP8AtN2B9BXOa59v0/S7a1kWWBZsyKGGCyHoTWn4wvrOK/ntNF1Ke+tdsPm3ErljLMgI3gnoBnHHFY/iK51DUNl5eyzXLoAJJW5256D2pUsO6fLGo7tfd/XzZnWxirx9pTjyprrv5Fzwf4OutctZrt8wxeVIbd2YKsrjAxk9gTz9KyrbULrR7yS18yOZI5ChKNlDzg4PcVaivta0WyjtJIQLWYpdLDcQhlYZOGwegP61Rgjj1XWVW4nt7FbmT5nEeI48/wCyOgrWnTrSqTVRpxeyM69WlTpR5E1Jbmqbex1ePz7W3ZXBHmmNDhCfX071Qm0SWN2YSxmNep3c12mk6Ve+DfEdrDpN9Brst8CklnCOWj/vE5IHPQmuW1C2jM8FzLJNFFPLM9xBGu97WNZMcj/9VaTgqTUFPXt/Xozjo4mWJjKoqfuJaS791butDn5F2uVByPUd6cOBjPNbvi/TdDsxaXGh6qL2CdTuRuJIiPUf56VhqOO9bNW0ZFGqqsFNK3roxp/2jXbaV4YutHtdI1i+lFq2o3IghcNjyFYKRLuB64J4rjIomuJEgjXdJKwRR6knFelWV6t9rFtofi3R9SLWkHlJaou4sxG3zTjGAoGRgEn1rmrKreMotKK+L08johKlyyhKLlNq0Urfe7/13K19baHqNvcrJb+bqiu1jp8VuWAZlwuX4xvZst153c9K4fUbC7025+z3tvJBJz8rDGRnGR6jIr0DxpJH4WvdOi0i0JsrdUmnSZMbpyrLkj+FtuD164NcT4i1rUdevxf6i4eUKEBCBQFHQcVjhZzqWqx+CWuu67WXY7MUoxi6dS3tIu2mz835maD9RUtteXVqky29xJEs6eXKFON656H2qLHWr2iaRqGt36WGl25uLhwWCA4wB1JPauybiouU9l3OGCk5JQ38jo/hXZW13q08lxJEklpH9oidpirLt5+RQRuOQAQT0ro7K4i8QeNL7+whDpE0bmUzht084Csx4yARnk56celcz4g8KR6H4ftb5tSjS9aMNNbsfm3NjCKBz8oOWJOOQK5SGSWNi8buj4PzK2Dg9a5LU8XF1Kcns4+XrZ7nbGVTCVFCtFWTT00fpdfkdz4Xu9Pm03XG1+7tI55Zwk88hL3EysRuUKOCMrnOeK5Iag9prEl9pMklniRjEUO0qpPA/KqVKI5CC2xyucbgOM1tRoKlOU09/wAPQ569b28FTklp+Pqdj4c1+4GoR6jczTxXf2lBdatITIIYSMBQmMZODya07/W7u48WQaXqmoR6/bW0we0+UNFJuGRuwMnANc74N8SwaHDqNne6aupWGoRhJo921gRnBB/Gq3gwaefFNp/aVzNa2ZchmjJywPATPbOcE/Ws62GpRqfWmrtJ9Lv5Pf5XsXg8XWt9ViuWN1Zp2VuzW2/kbniSceJNJl1BVWO9iYM9ta24ETW44DgjuCcEHuar/D/R5m8aaba32nbo5s74rmLAZCOuD/SvT9f0LQNOnuYtNF3pUVvbQz3MtmoYCPedrDOT95cnHUAGvP7nxtfDxrFqDajutrcG3WeGIDdHnOQDnBJ71jg8zjjaMp04vmtdJrT5v9DrzDB1sLjKbqNcv2mnrdPonv59Dt9UksPDTaksrRwaRKUEEUQ+VHLhXCg85wpz2ryDxBdW91qtx9l2m3Er+SwGMqWJFdX4r1q28bX0SGRra10+zdlZ+skmMkY75bj1rhivzbcg4PBFeoq9SrSj7SPK7bHhxwEaGIqVlPm5m9dF+CAZPQEelJkZHqKf1Bw2f500jjpWZ0osWF9NZXtvcrl1hcSCMngn1rR0nVhJrOo30c6adJNbyj5gXEhbqp9M9M1iSbR83IOO9P0u5nsDLIiRObiJ433cgKfbsamdGM7uS8jSNacLW6Hf2trf6/pqrq1rdS2cwia3a3g3yAjAIQ/3Qu7I9RWRda7pfh/xk934Z09lt4YxCjXQcvv/AIn25HPoDxx0rV0Xx9Zjw7bafqSXMbQRtAptWKnaV+VwR/ECP1riLGyuNW1e2tfOHm3c4TzZW4BY9WNcWGqVZOpHERtHXTpb/hjtxSpqdKrh5ty/X+tEdF488XPrlrFp8M0rwRuztI3HnZwVJHYg7s9ueOK48jnmu78e6XaaLo9lo7aav9oWqLDPdIPk3ZZic9y2R16Ba4Y9cYIrTAypuivZK0dbf5/Mwx0Kkaz9o7ydr+thh61tp4duP7Bs9Zfi0l80u4PICEDGPUk8f/WrFX19q7P4c3UE9y2la1rEVpo6g3HlzfdMgGAV9D3/AArorVVSpyqNNpdtzCjSlVqxgmld9SHUJPDkPhyxuNH1q6hvYQJGsnhLfvs/eDdB9RnoKo+E/Dd74mubtbaaFGgQSuZWxnLY/qT+Fdn4lXwrF4ck06ws7WW4v5g7arDkwQOWyFJPK/Lzt96wb6y03S720t/CmrXF/qv/AC2uojiJAeAq8ckkj9Kyw1SeKw8qlNcjvZXW/nb/ADOzMK1HC4qnTq+8ra8t7K3dvRfqFpoWiwaHq8V9eiTUbWQNEbU5VlHBAzjdkkdOQAateK5bTSfDt54f/s4b7m4idZppNssXyA8qOT1z/wACHetew8LwXGjaPHda/Da6ruM487kjfl1CDgOTydxPB4qndyaXY+Bbm61aV7zXNRnSXMjAvKiNleoJC9m9xiuSliVCLqRvO8uXbbo36dQq0I1prDzShyx5t3d9Y69+6Jp4mvP7P8P62lzAbyyidZg6s7LHnkrgEtycLkgDBwTWZp/hLTp4NQ1nRdamg/s24YMl/b4UqvYnjJPPH4GuW8R6supXI+y25srJDmG1Em8RMQNxB68kVmNNMITH5z7C24ruOCfXHrXqYWTUOaotX8v8/wAzgxyVSHs6Ttru3zXXbXo99jc8I6pdaf4ss7jSWhsWkkETGRtybSfmzntiu68c3c+m3NpqunjTJ5ru3ngvLZo1bKBt/wAwHfDD8q4Xw3JY3+p+drkllFaxYklkdMO5/uqF+8T9K0vC1zp11ceJZo1hgvbmP/iXJJgbcvyATwDjArkxWX08RWhWdtLprv6/fod+Dx8oQlhYeqb2X+bdvxM7wV4R1DxJqQhj/cQ+Q05kIz8ucDA924/A1J4m8Ea94csjealHbpb+YI0YTgl2I/hHU4710ngC51Pw34s1Fbm3kCgJHqAkHNuC4C7SOCSW4HerHjiw0q70vUL/AFrxfLd61bEiKz27BHk8JsIyOOprzq+LxNHHqm2vZu2ybf4bed+ljup4HDzwLnZ+0V92ktPXf0XmeXDcGBVipU5B6EH2rQtNXvIrt7qWVrh5NolMrkmRQwbaTnOMgdKzz+NIR8pFe4eDs7rc6XWtevfFWpRy6hJHBEm0OVGI4UzgYHJ6nPqa2PENj4VUf2Z4VF5ruqXCiNH6pCBySoAGW4/Cobi08HSaClza601td3ccST2rQs5hcEbipA6cHiu+07RtH8BO2tSG0tZXs2W3EszuztwcqmM89+fbiuHMscsElGKvKXwruenkmGjiaMuWKUV8Ta1W+1+/f8TzHwZ4Tvdf12SwkVreK1G+7dxgxqO2D3NULm+bTfE9xe6FcSQRx3DiFo3Kny89MjsRWr4p1m4nMs9v4jkvJNTIkvYo4DCFIGFU/wB4CuW3YrrhNVaKUo77/wBPp8tTypUqlHEykp+79m35u3X8jY8Ua/JrswmksbW3ctvdo1O92xgksecH06CsbP5U4rxQvH4niinTjTioxWiNKlWVSTlN3Y+CKSaeOGBd0juERe5JPFel+K/CljpHhGX7RCrarHtbzIpCqImB1ycOOoBABz2rz/RY7Nr8NqF01tCkbyKyg7i4U7FGOmWxzXc63BLLpHhu+8UabDaWFuY4XYMTPPGVznrzzzjgjNTUcvaQSmktdOsv8rENw5JXpSlazunbl/zu9DzjjJxWlomi6jrH2hrOD9zbpvllY4RR6Z9fauw1fwVFY+D7jVfMt402xyh5wxmBYbliAXgZBHzHr7VnfDrxZJ4XkumbfJDIpIhGCN+0hWweODj8K5J4qVWjOWG1lF2+Z6EMIqVaEcV7sWri6r4o8QWOoXMP2+1nk+wJp8jQYeN4wvHPc89fXNVvhnpq33iaza5jBtlLSBZB8szIM7Oe9LbXYuPEcevXdiLyC4Ekt9BbQ4WNSCrYA6YBBz611d1pPiODwnObMWk2lrGL+3aSLbNbhmG1YyeclcfrTnSo0qPLJqMpK2nexdGVTEVpTd5Rhqvv/wCBqcxoWkjXfGk5gs/sllDK25FbcExnAJ9zXPajA9rqFxayFWMUhUkdM11uj2F/4f0/UNVnYQyW8q74pMjzWKn5c+oJyRXEq7SSPK25iSST6k160lBUoxXxLc8Cm69TFVJyfuWVl57t/ittCxqFncabcva3ULQSrwUcYIqv5m4BRgFe/qK9Gh1HS9V1e8a0giud6uW+0puOCMgcnoMdq4KezuvJkvFtsW5cqGUZAPoK46dVX5Z6NHqTpveC0KFxJ5eBz0znNUmdgeCcVNP90HcD2quGzIOuc9q6kzmZ1PhWeMpJoeowmJbsjbKOGjbjBPtW5rWn3tl4Zis5PDRhKXnlxX25t8rEbgAo6nGP5dafC1nYMb6xsBqBKQTGa4QuqkEE8DtkEH2qxr/jLWYbyDWLGYPFHJJFBOsX+jF9oyyI3KuMkZrz3Un7deyjo9ZX6W/z/pHppxp4aTk9dkvXz/yOeW38ReIJ109VmumsYT8meIkXrmsRFdn2hCx7gDmuz8IXM+naXca5Ff6ezXchjuWmTfLAoYFm25BbduAIGchq6Dw/4a0e2s/7Uv7iTVjfRyyCG3URtkEE7TkEEBs/3eCKI1uWTuvdvZW3v1uZzw8pwUo3c7Xfp0t3fkeWOpRmXuD3q/oFxBa6tDcXOnDUUU/JbbiBI/8ACDjrz271VvW33kpBcgMQC/3iAeM+9O068udOvY7yzl8qeI7kfaCVPqM11yipJxezONSlH3o7o3/G1vq2m3zrftDaS6kBdXFjbkiOM5IUEZxnqfasfR9Qm027juoABJHIkiE/3kbIyPSoL26ur67lu724luJ5DlpJGyTVfPAxiqSjB+4rIzXtKkP375m9+x0ninxdeeII5YprdYY5LhJRGrkrEFUjamfugkkmsnxDLpUt7H/Y0V5FaiJcrcyB23/xYx2zVE00gdeKWlrJFNN8t29FZeg0ZNBHPBFKOB711ugSaLP4V/sgWVzc6rJfJOVSMNmNAcgEc427sildLd2NaVL2jav0+/y9WciU9RUwkhjtPLhR/Ok/1rt2APAX9MmtnxfoUGj2umSNdiS8v4muZI0HyRIT8gH4ZrnsFmAGPzqpR5XY5qdSNWPNHY77wRb3XibStbbVNVmjSxVLxJd2S0qj5d+fvABcAdsmtKyg0rxr4zluvEJjt57iyjlt4oZNkc+FwW3npyOnt7V5zaX91b2lxawXEkcFyFEyKcB9pyAfxqK5nkn8syyF/KjWOMf3VHQD8zUeyo8yny+8r6+tr/kjpw2Jr0qspVHzQbT5X5L/AILHaj5H9oXAtUaOESMERn3ED3PeprW0S6tFaGRPtCsQ8bOF3DjBBPXvkVQA5roPBdmZ9W+1SaTPqlrZDz7iGIDkDpn2z1olOMdZOyFCm601GPU3ItD8HQ6Cn2jUb651p4fMaKJcJA2AcNx0Hrn8qj0PxRaw+ILzWNWmudRmgsmjsRcZdXlOMbuwXrUmmWfiHxNrv9p6bZQTtNIZrkb9sSqflETHsAoxjrzXPeL9F1DQtVktb6z+xiTLxIr712Zx8rdxXJVnh603QlJc1tr62/PU9GUq1NRr04WgnbZ2dtm+7N/xBotpa/DnT9bmMa6nqN68oVeMxMD0HYDAP/Aq4vG0Z/Or1/qF/qEdql5cPJHbRCGFTwEUdgKpY6jB613zlFv3VZHiYeFSMX7SV2239/Qb9P1pQDuPtTivzdOKAD6c+1QbWHQStDcRTowDxuHXIyMg5HB61ueKfFms+JY7aPVJ0dYc7QibQSe5Hr2rA7DufSuh8B6hp2la8k+qWkc9tIhj3OMmA54kA7kYrnrwil7Xk5pR27/I6MPOTvS5+WMt+3zM+4u9StoZdNmknhGQJomYruxyAw9qteDtFt9d1c6fcavb6WPKaRZZ1yrMP4evH/1qf411X+2NZa4F0tzEq7UcQeVyTluO+Sc5PNaHhu1hh8KajrR1m2hubWVDBZeUrSSNkcnIzt68DritaKfIpOOvYmtRlUlKnTlt18v6+82dFtb7RdPEmhBbj93JJd3cKtwvzKUfPROAemTuB7VUGuai3gyCeA3tzFaMFkmnkxDBLkeWIhnkqByDxz0rppfiBaWek3KW9+17cT2UEcjyR4DyuzeawXp8q4A7cCuS1vw9e24jt7S8mk0KWd5raAOSyw7QTIVP1x9a87DTqV+aWIjyqL93XfT0Wx6WMiqVNRw0+a6tJeXp3dvxMnxjr0uox21mNQa7VMzXDYwGmY5P1xWGg4NV2CoSsfQscfSug8EaH/b2ptDPdJa2cCb7id/4VHYe5r1fQ8eU0ld7Ix0dklLIxVhkBlOCKet7d28LW0NxIsJOSmeCcUUU5pPc0u0tDLm+UnFOs1V5GLDOBRRVmZ3vw41W7tNWSzjKGJsDDDOAWUH9P51meJoltjZRws6wzWyXDw7iU8xs5YDtnFFFeZRili52XRfqepN3wUb9H/kbtkItK0VTFbW1wzWYuEaeFWMcjqclTgdMDGc4rPi1S81zR9P0W9kH2ayVmhMahXH7tmIJ7gkUUV6NP4mfPVW3JN9LfkcxIoAb2qPvRRUI7h3Q45Oc9aRuBRRVMBo5bFK4GBx1oopMQh6Zr13wtp9lZ/DCx8TW1tHHqdu06iYDlw25Du9eDx9KKK8PPZNUqaT3lb5WZ7mRRTqzuto/qjjfH2j2lg9lHA0x2xxRbnkLEgpuzz0644wMdq57XrOGyvfJh3FQin5jk5x1oor08LJyoxbZ5mMio1moqyKKf/XpTjngUUV0nMdb8JdE0/XfFEltqUJmgggMwjzgOQQMN6jmuo+IYXwx4r0aPw5HHpRkhLu9sgVm3Ptwc9RgdDRRXTGnCdCSkro8ZVqkc7oxjJpW7noXhi2isZ4Y4V+a7slu53IAaSRjgk4wO3HFeK/FSWSfxzqXmyOwjm2ICxIUYHAz0oor4PItcyqt/wAv6o/Us/0y6ml3/Q5xANhyM49abH978qKK+xPiBZPvYpi/eNFFPoJ7DG6ZqQHCiiimiEOQdKks18yUxsTjjp75ooq57Fmr4Nyvi3S2U4ZbpCDgHv6Hiul+JGpXcFjII3Aa5ihLuR8wDbiVU9l9hRRXn1n78F0uehTX+zTfn+h5ojHdnPau10mwhstCttTjLtNNKqOrnKEfSiiuyt8EvQ82LfPD1P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9642324" y="23006539"/>
            <a:ext cx="12936357" cy="1200329"/>
          </a:xfrm>
          <a:prstGeom prst="rect">
            <a:avLst/>
          </a:prstGeom>
          <a:solidFill>
            <a:srgbClr val="F48154"/>
          </a:solidFill>
          <a:effectLst>
            <a:outerShdw blurRad="50800" dist="1143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en-GB" sz="1400" b="1"/>
          </a:p>
          <a:p>
            <a:pPr algn="ctr"/>
            <a:r>
              <a:rPr lang="en-GB" sz="4400" b="1"/>
              <a:t>COMMON THEMES</a:t>
            </a:r>
          </a:p>
          <a:p>
            <a:pPr algn="ctr"/>
            <a:endParaRPr lang="en-GB" sz="1400" b="1"/>
          </a:p>
        </p:txBody>
      </p:sp>
      <p:sp>
        <p:nvSpPr>
          <p:cNvPr id="43" name="TextBox 42"/>
          <p:cNvSpPr txBox="1"/>
          <p:nvPr/>
        </p:nvSpPr>
        <p:spPr>
          <a:xfrm>
            <a:off x="3226910" y="24894818"/>
            <a:ext cx="9731829" cy="1138773"/>
          </a:xfrm>
          <a:prstGeom prst="rect">
            <a:avLst/>
          </a:prstGeom>
          <a:solidFill>
            <a:srgbClr val="83D3D4"/>
          </a:solidFill>
          <a:effectLst>
            <a:outerShdw blurRad="50800" dist="1143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en-GB" sz="1400" b="1"/>
          </a:p>
          <a:p>
            <a:pPr algn="ctr"/>
            <a:r>
              <a:rPr lang="en-GB" sz="4000" b="1"/>
              <a:t>Research is Accessible</a:t>
            </a:r>
          </a:p>
          <a:p>
            <a:pPr algn="ctr"/>
            <a:endParaRPr lang="en-GB" sz="1400" b="1"/>
          </a:p>
        </p:txBody>
      </p:sp>
      <p:sp>
        <p:nvSpPr>
          <p:cNvPr id="48" name="Rectangle 47"/>
          <p:cNvSpPr/>
          <p:nvPr/>
        </p:nvSpPr>
        <p:spPr>
          <a:xfrm>
            <a:off x="16897382" y="25684035"/>
            <a:ext cx="14404501" cy="7528873"/>
          </a:xfrm>
          <a:prstGeom prst="rect">
            <a:avLst/>
          </a:prstGeom>
          <a:solidFill>
            <a:srgbClr val="FACBB8"/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19233717" y="24839157"/>
            <a:ext cx="9731829" cy="1138773"/>
          </a:xfrm>
          <a:prstGeom prst="rect">
            <a:avLst/>
          </a:prstGeom>
          <a:solidFill>
            <a:srgbClr val="F7A785"/>
          </a:solidFill>
          <a:effectLst>
            <a:outerShdw blurRad="50800" dist="1143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en-GB" sz="1400" b="1"/>
          </a:p>
          <a:p>
            <a:pPr algn="ctr"/>
            <a:r>
              <a:rPr lang="en-GB" sz="4000" b="1"/>
              <a:t>Slow and Steady Wins the Race</a:t>
            </a:r>
          </a:p>
          <a:p>
            <a:pPr algn="ctr"/>
            <a:endParaRPr lang="en-GB" sz="1400" b="1"/>
          </a:p>
        </p:txBody>
      </p:sp>
      <p:sp>
        <p:nvSpPr>
          <p:cNvPr id="50" name="Rectangle 49"/>
          <p:cNvSpPr/>
          <p:nvPr/>
        </p:nvSpPr>
        <p:spPr>
          <a:xfrm>
            <a:off x="890576" y="34282038"/>
            <a:ext cx="14404501" cy="7528873"/>
          </a:xfrm>
          <a:prstGeom prst="rect">
            <a:avLst/>
          </a:prstGeom>
          <a:solidFill>
            <a:srgbClr val="E1BEBD"/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3226910" y="33701405"/>
            <a:ext cx="9731829" cy="1138773"/>
          </a:xfrm>
          <a:prstGeom prst="rect">
            <a:avLst/>
          </a:prstGeom>
          <a:solidFill>
            <a:srgbClr val="E78F8D"/>
          </a:solidFill>
          <a:effectLst>
            <a:outerShdw blurRad="50800" dist="1143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en-GB" sz="1400" b="1"/>
          </a:p>
          <a:p>
            <a:pPr algn="ctr"/>
            <a:r>
              <a:rPr lang="en-GB" sz="4000" b="1"/>
              <a:t>Networks and Support</a:t>
            </a:r>
          </a:p>
          <a:p>
            <a:pPr algn="ctr"/>
            <a:endParaRPr lang="en-GB" sz="1400" b="1"/>
          </a:p>
        </p:txBody>
      </p:sp>
      <p:sp>
        <p:nvSpPr>
          <p:cNvPr id="52" name="Rectangle 51"/>
          <p:cNvSpPr/>
          <p:nvPr/>
        </p:nvSpPr>
        <p:spPr>
          <a:xfrm>
            <a:off x="16897382" y="34282038"/>
            <a:ext cx="14404501" cy="7528873"/>
          </a:xfrm>
          <a:prstGeom prst="rect">
            <a:avLst/>
          </a:prstGeom>
          <a:solidFill>
            <a:srgbClr val="ADCFCE"/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19233716" y="33701405"/>
            <a:ext cx="9731829" cy="1138773"/>
          </a:xfrm>
          <a:prstGeom prst="rect">
            <a:avLst/>
          </a:prstGeom>
          <a:solidFill>
            <a:srgbClr val="70BABE"/>
          </a:solidFill>
          <a:effectLst>
            <a:outerShdw blurRad="50800" dist="1143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endParaRPr lang="en-GB" sz="1400" b="1"/>
          </a:p>
          <a:p>
            <a:pPr algn="ctr"/>
            <a:r>
              <a:rPr lang="en-GB" sz="4000" b="1"/>
              <a:t>Funding</a:t>
            </a:r>
          </a:p>
          <a:p>
            <a:pPr algn="ctr"/>
            <a:endParaRPr lang="en-GB" sz="1400" b="1"/>
          </a:p>
        </p:txBody>
      </p:sp>
      <p:sp>
        <p:nvSpPr>
          <p:cNvPr id="54" name="Rounded Rectangular Callout 53"/>
          <p:cNvSpPr/>
          <p:nvPr/>
        </p:nvSpPr>
        <p:spPr>
          <a:xfrm>
            <a:off x="1042864" y="26237112"/>
            <a:ext cx="4364877" cy="3439924"/>
          </a:xfrm>
          <a:prstGeom prst="wedgeRoundRectCallout">
            <a:avLst>
              <a:gd name="adj1" fmla="val -49510"/>
              <a:gd name="adj2" fmla="val 104754"/>
              <a:gd name="adj3" fmla="val 16667"/>
            </a:avLst>
          </a:prstGeom>
          <a:noFill/>
          <a:ln w="38100">
            <a:solidFill>
              <a:srgbClr val="40B3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</a:rPr>
              <a:t>‘My first writing was  an ‘In the Journals’ 100-word piece in the RCSLT Bulletin’</a:t>
            </a:r>
            <a:r>
              <a:rPr lang="en-GB"/>
              <a:t>’ </a:t>
            </a:r>
            <a:endParaRPr lang="en-GB" sz="4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Rounded Rectangular Callout 55"/>
          <p:cNvSpPr/>
          <p:nvPr/>
        </p:nvSpPr>
        <p:spPr>
          <a:xfrm>
            <a:off x="5984965" y="28086429"/>
            <a:ext cx="4932947" cy="1985561"/>
          </a:xfrm>
          <a:prstGeom prst="wedgeRoundRectCallout">
            <a:avLst>
              <a:gd name="adj1" fmla="val 131307"/>
              <a:gd name="adj2" fmla="val 51917"/>
              <a:gd name="adj3" fmla="val 16667"/>
            </a:avLst>
          </a:prstGeom>
          <a:noFill/>
          <a:ln w="38100">
            <a:solidFill>
              <a:srgbClr val="40B3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</a:rPr>
              <a:t>’‘Submitting an abstract was not so scary once I got going</a:t>
            </a:r>
            <a:endParaRPr lang="en-GB" sz="4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2699550" y="30209702"/>
            <a:ext cx="4481781" cy="2439670"/>
          </a:xfrm>
          <a:prstGeom prst="wedgeRoundRectCallout">
            <a:avLst>
              <a:gd name="adj1" fmla="val -85058"/>
              <a:gd name="adj2" fmla="val 19882"/>
              <a:gd name="adj3" fmla="val 16667"/>
            </a:avLst>
          </a:prstGeom>
          <a:noFill/>
          <a:ln w="38100">
            <a:solidFill>
              <a:srgbClr val="40B3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‘You could start by being research </a:t>
            </a:r>
            <a:r>
              <a:rPr lang="en-US" sz="4000" i="1">
                <a:solidFill>
                  <a:schemeClr val="tx1"/>
                </a:solidFill>
              </a:rPr>
              <a:t>interested</a:t>
            </a:r>
            <a:r>
              <a:rPr lang="en-US" sz="4000">
                <a:solidFill>
                  <a:schemeClr val="tx1"/>
                </a:solidFill>
              </a:rPr>
              <a:t> instead of research </a:t>
            </a:r>
            <a:r>
              <a:rPr lang="en-US" sz="4000" i="1">
                <a:solidFill>
                  <a:schemeClr val="tx1"/>
                </a:solidFill>
              </a:rPr>
              <a:t>active</a:t>
            </a:r>
            <a:r>
              <a:rPr lang="en-US" sz="400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58" name="Rounded Rectangular Callout 57"/>
          <p:cNvSpPr/>
          <p:nvPr/>
        </p:nvSpPr>
        <p:spPr>
          <a:xfrm>
            <a:off x="5781098" y="35138130"/>
            <a:ext cx="2886070" cy="3286787"/>
          </a:xfrm>
          <a:prstGeom prst="wedgeRoundRectCallout">
            <a:avLst>
              <a:gd name="adj1" fmla="val -56033"/>
              <a:gd name="adj2" fmla="val 141802"/>
              <a:gd name="adj3" fmla="val 16667"/>
            </a:avLst>
          </a:prstGeom>
          <a:noFill/>
          <a:ln w="38100">
            <a:solidFill>
              <a:srgbClr val="920B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</a:rPr>
              <a:t>‘I found my research supervisor through Twitter</a:t>
            </a:r>
            <a:r>
              <a:rPr lang="en-GB" sz="4000">
                <a:solidFill>
                  <a:schemeClr val="tx1">
                    <a:lumMod val="65000"/>
                    <a:lumOff val="35000"/>
                  </a:schemeClr>
                </a:solidFill>
              </a:rPr>
              <a:t>’</a:t>
            </a:r>
          </a:p>
        </p:txBody>
      </p:sp>
      <p:sp>
        <p:nvSpPr>
          <p:cNvPr id="59" name="Rounded Rectangular Callout 58"/>
          <p:cNvSpPr/>
          <p:nvPr/>
        </p:nvSpPr>
        <p:spPr>
          <a:xfrm>
            <a:off x="23281777" y="26152446"/>
            <a:ext cx="7158118" cy="2701326"/>
          </a:xfrm>
          <a:prstGeom prst="wedgeRoundRectCallout">
            <a:avLst>
              <a:gd name="adj1" fmla="val 59512"/>
              <a:gd name="adj2" fmla="val -41063"/>
              <a:gd name="adj3" fmla="val 16667"/>
            </a:avLst>
          </a:prstGeom>
          <a:noFill/>
          <a:ln w="38100">
            <a:solidFill>
              <a:srgbClr val="E04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</a:rPr>
              <a:t>‘If you’re trying to have a clinical academic career, it is going to take longer because you’re trying to do two things’  </a:t>
            </a:r>
          </a:p>
        </p:txBody>
      </p:sp>
      <p:sp>
        <p:nvSpPr>
          <p:cNvPr id="60" name="Rounded Rectangular Callout 59"/>
          <p:cNvSpPr/>
          <p:nvPr/>
        </p:nvSpPr>
        <p:spPr>
          <a:xfrm>
            <a:off x="18227176" y="28084731"/>
            <a:ext cx="4911221" cy="2224004"/>
          </a:xfrm>
          <a:prstGeom prst="wedgeRoundRectCallout">
            <a:avLst>
              <a:gd name="adj1" fmla="val -69266"/>
              <a:gd name="adj2" fmla="val -53347"/>
              <a:gd name="adj3" fmla="val 16667"/>
            </a:avLst>
          </a:prstGeom>
          <a:noFill/>
          <a:ln w="38100">
            <a:solidFill>
              <a:srgbClr val="E04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</a:rPr>
              <a:t>‘Your clinical and research work can inform each other’</a:t>
            </a:r>
            <a:endParaRPr lang="en-GB" sz="4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Rounded Rectangular Callout 60"/>
          <p:cNvSpPr/>
          <p:nvPr/>
        </p:nvSpPr>
        <p:spPr>
          <a:xfrm>
            <a:off x="23669884" y="29070014"/>
            <a:ext cx="7006979" cy="1270299"/>
          </a:xfrm>
          <a:prstGeom prst="wedgeRoundRectCallout">
            <a:avLst>
              <a:gd name="adj1" fmla="val 56565"/>
              <a:gd name="adj2" fmla="val -574"/>
              <a:gd name="adj3" fmla="val 16667"/>
            </a:avLst>
          </a:prstGeom>
          <a:noFill/>
          <a:ln w="38100">
            <a:solidFill>
              <a:srgbClr val="E04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</a:rPr>
              <a:t>‘The time between my Masters and PhD was valuable’ </a:t>
            </a:r>
            <a:endParaRPr lang="en-GB" sz="4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Rounded Rectangular Callout 61"/>
          <p:cNvSpPr/>
          <p:nvPr/>
        </p:nvSpPr>
        <p:spPr>
          <a:xfrm>
            <a:off x="18041304" y="26136838"/>
            <a:ext cx="4981165" cy="1722628"/>
          </a:xfrm>
          <a:prstGeom prst="wedgeRoundRectCallout">
            <a:avLst>
              <a:gd name="adj1" fmla="val -64938"/>
              <a:gd name="adj2" fmla="val -47481"/>
              <a:gd name="adj3" fmla="val 16667"/>
            </a:avLst>
          </a:prstGeom>
          <a:noFill/>
          <a:ln w="38100">
            <a:solidFill>
              <a:srgbClr val="E04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</a:rPr>
              <a:t>‘Looking back, I’ve had a career river</a:t>
            </a:r>
            <a:r>
              <a:rPr lang="en-GB" sz="4000">
                <a:solidFill>
                  <a:schemeClr val="tx1">
                    <a:lumMod val="65000"/>
                    <a:lumOff val="35000"/>
                  </a:schemeClr>
                </a:solidFill>
              </a:rPr>
              <a:t>’ </a:t>
            </a:r>
          </a:p>
        </p:txBody>
      </p:sp>
      <p:sp>
        <p:nvSpPr>
          <p:cNvPr id="63" name="Rounded Rectangular Callout 62"/>
          <p:cNvSpPr/>
          <p:nvPr/>
        </p:nvSpPr>
        <p:spPr>
          <a:xfrm>
            <a:off x="6860008" y="38766048"/>
            <a:ext cx="4939690" cy="2550712"/>
          </a:xfrm>
          <a:prstGeom prst="wedgeRoundRectCallout">
            <a:avLst>
              <a:gd name="adj1" fmla="val -64984"/>
              <a:gd name="adj2" fmla="val 63653"/>
              <a:gd name="adj3" fmla="val 16667"/>
            </a:avLst>
          </a:prstGeom>
          <a:noFill/>
          <a:ln w="38100">
            <a:solidFill>
              <a:srgbClr val="920B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</a:rPr>
              <a:t>‘I went looking for AHP clinical academic role models so that I felt less alone’ </a:t>
            </a:r>
            <a:endParaRPr lang="en-GB" sz="4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Rounded Rectangular Callout 63"/>
          <p:cNvSpPr/>
          <p:nvPr/>
        </p:nvSpPr>
        <p:spPr>
          <a:xfrm>
            <a:off x="9188238" y="35822470"/>
            <a:ext cx="4659940" cy="2224004"/>
          </a:xfrm>
          <a:prstGeom prst="wedgeRoundRectCallout">
            <a:avLst>
              <a:gd name="adj1" fmla="val 52987"/>
              <a:gd name="adj2" fmla="val -105785"/>
              <a:gd name="adj3" fmla="val 16667"/>
            </a:avLst>
          </a:prstGeom>
          <a:noFill/>
          <a:ln w="38100">
            <a:solidFill>
              <a:srgbClr val="920B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</a:rPr>
              <a:t>‘Barts Library was a great resource for me</a:t>
            </a:r>
            <a:r>
              <a:rPr lang="en-GB" sz="4000">
                <a:solidFill>
                  <a:schemeClr val="tx1">
                    <a:lumMod val="65000"/>
                    <a:lumOff val="35000"/>
                  </a:schemeClr>
                </a:solidFill>
              </a:rPr>
              <a:t>’ </a:t>
            </a:r>
          </a:p>
        </p:txBody>
      </p:sp>
      <p:sp>
        <p:nvSpPr>
          <p:cNvPr id="65" name="Rounded Rectangular Callout 64"/>
          <p:cNvSpPr/>
          <p:nvPr/>
        </p:nvSpPr>
        <p:spPr>
          <a:xfrm>
            <a:off x="1644447" y="38911381"/>
            <a:ext cx="3763294" cy="2630789"/>
          </a:xfrm>
          <a:prstGeom prst="wedgeRoundRectCallout">
            <a:avLst>
              <a:gd name="adj1" fmla="val -66265"/>
              <a:gd name="adj2" fmla="val -68411"/>
              <a:gd name="adj3" fmla="val 16667"/>
            </a:avLst>
          </a:prstGeom>
          <a:noFill/>
          <a:ln w="38100">
            <a:solidFill>
              <a:srgbClr val="920B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</a:rPr>
              <a:t>‘Joining groups like CAHPR helps connections’</a:t>
            </a:r>
          </a:p>
        </p:txBody>
      </p:sp>
      <p:sp>
        <p:nvSpPr>
          <p:cNvPr id="66" name="Rounded Rectangular Callout 65"/>
          <p:cNvSpPr/>
          <p:nvPr/>
        </p:nvSpPr>
        <p:spPr>
          <a:xfrm>
            <a:off x="1327929" y="35088916"/>
            <a:ext cx="4169060" cy="3286787"/>
          </a:xfrm>
          <a:prstGeom prst="wedgeRoundRectCallout">
            <a:avLst>
              <a:gd name="adj1" fmla="val -55332"/>
              <a:gd name="adj2" fmla="val -70179"/>
              <a:gd name="adj3" fmla="val 16667"/>
            </a:avLst>
          </a:prstGeom>
          <a:noFill/>
          <a:ln w="38100">
            <a:solidFill>
              <a:srgbClr val="920B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‘Joining clinical specialist interest groups was great for developing research ideas’ </a:t>
            </a:r>
          </a:p>
        </p:txBody>
      </p:sp>
      <p:sp>
        <p:nvSpPr>
          <p:cNvPr id="67" name="Rounded Rectangular Callout 66"/>
          <p:cNvSpPr/>
          <p:nvPr/>
        </p:nvSpPr>
        <p:spPr>
          <a:xfrm>
            <a:off x="17364850" y="35226049"/>
            <a:ext cx="5302969" cy="2224004"/>
          </a:xfrm>
          <a:prstGeom prst="wedgeRoundRectCallout">
            <a:avLst>
              <a:gd name="adj1" fmla="val -54157"/>
              <a:gd name="adj2" fmla="val -78350"/>
              <a:gd name="adj3" fmla="val 16667"/>
            </a:avLst>
          </a:prstGeom>
          <a:noFill/>
          <a:ln w="38100">
            <a:solidFill>
              <a:srgbClr val="337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</a:rPr>
              <a:t>‘I considered funding from the Elizabeth </a:t>
            </a:r>
            <a:r>
              <a:rPr lang="en-GB" sz="4000" err="1">
                <a:solidFill>
                  <a:schemeClr val="tx1"/>
                </a:solidFill>
              </a:rPr>
              <a:t>Casson</a:t>
            </a:r>
            <a:r>
              <a:rPr lang="en-GB" sz="4000">
                <a:solidFill>
                  <a:schemeClr val="tx1"/>
                </a:solidFill>
              </a:rPr>
              <a:t> Trust as an OT’</a:t>
            </a:r>
            <a:endParaRPr lang="en-GB" sz="4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8" name="Rounded Rectangular Callout 67"/>
          <p:cNvSpPr/>
          <p:nvPr/>
        </p:nvSpPr>
        <p:spPr>
          <a:xfrm>
            <a:off x="17274862" y="37918790"/>
            <a:ext cx="4108831" cy="3623379"/>
          </a:xfrm>
          <a:prstGeom prst="wedgeRoundRectCallout">
            <a:avLst>
              <a:gd name="adj1" fmla="val -51376"/>
              <a:gd name="adj2" fmla="val -58696"/>
              <a:gd name="adj3" fmla="val 16667"/>
            </a:avLst>
          </a:prstGeom>
          <a:noFill/>
          <a:ln w="38100">
            <a:solidFill>
              <a:srgbClr val="337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</a:rPr>
              <a:t>‘I’m funded by HARP which is a new scheme for all health professionals’</a:t>
            </a:r>
            <a:endParaRPr lang="en-GB" sz="4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9" name="Rounded Rectangular Callout 68"/>
          <p:cNvSpPr/>
          <p:nvPr/>
        </p:nvSpPr>
        <p:spPr>
          <a:xfrm>
            <a:off x="24806497" y="37707411"/>
            <a:ext cx="5701262" cy="2224002"/>
          </a:xfrm>
          <a:prstGeom prst="wedgeRoundRectCallout">
            <a:avLst>
              <a:gd name="adj1" fmla="val 62231"/>
              <a:gd name="adj2" fmla="val 2799"/>
              <a:gd name="adj3" fmla="val 16667"/>
            </a:avLst>
          </a:prstGeom>
          <a:noFill/>
          <a:ln w="38100">
            <a:solidFill>
              <a:srgbClr val="337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</a:rPr>
              <a:t>‘There are many smaller schemes which can help you in your journey’</a:t>
            </a:r>
            <a:endParaRPr lang="en-GB" sz="4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" name="Rounded Rectangular Callout 69"/>
          <p:cNvSpPr/>
          <p:nvPr/>
        </p:nvSpPr>
        <p:spPr>
          <a:xfrm>
            <a:off x="23022469" y="35008205"/>
            <a:ext cx="7417426" cy="2441848"/>
          </a:xfrm>
          <a:prstGeom prst="wedgeRoundRectCallout">
            <a:avLst>
              <a:gd name="adj1" fmla="val 59028"/>
              <a:gd name="adj2" fmla="val -53464"/>
              <a:gd name="adj3" fmla="val 16667"/>
            </a:avLst>
          </a:prstGeom>
          <a:noFill/>
          <a:ln w="38100">
            <a:solidFill>
              <a:srgbClr val="337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</a:rPr>
              <a:t>‘I applied and wasn’t successful to Bailey Thomas Foundation and a City studentship before I was finally successful’</a:t>
            </a:r>
          </a:p>
        </p:txBody>
      </p:sp>
      <p:sp>
        <p:nvSpPr>
          <p:cNvPr id="71" name="Rounded Rectangular Callout 70"/>
          <p:cNvSpPr/>
          <p:nvPr/>
        </p:nvSpPr>
        <p:spPr>
          <a:xfrm>
            <a:off x="21695360" y="37817402"/>
            <a:ext cx="2886075" cy="2224002"/>
          </a:xfrm>
          <a:prstGeom prst="wedgeRoundRectCallout">
            <a:avLst>
              <a:gd name="adj1" fmla="val -41650"/>
              <a:gd name="adj2" fmla="val 125062"/>
              <a:gd name="adj3" fmla="val 16667"/>
            </a:avLst>
          </a:prstGeom>
          <a:noFill/>
          <a:ln w="38100">
            <a:solidFill>
              <a:srgbClr val="337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</a:rPr>
              <a:t>‘I’m funded by Barts Charity’</a:t>
            </a:r>
            <a:endParaRPr lang="en-GB" sz="4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2" name="Rounded Rectangular Callout 71"/>
          <p:cNvSpPr/>
          <p:nvPr/>
        </p:nvSpPr>
        <p:spPr>
          <a:xfrm>
            <a:off x="24443294" y="40224578"/>
            <a:ext cx="6501837" cy="1317590"/>
          </a:xfrm>
          <a:prstGeom prst="wedgeRoundRectCallout">
            <a:avLst>
              <a:gd name="adj1" fmla="val -79949"/>
              <a:gd name="adj2" fmla="val 49876"/>
              <a:gd name="adj3" fmla="val 16667"/>
            </a:avLst>
          </a:prstGeom>
          <a:noFill/>
          <a:ln w="38100">
            <a:solidFill>
              <a:srgbClr val="337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</a:rPr>
              <a:t>‘Don’t be afraid to look beyond NIHR’ </a:t>
            </a:r>
            <a:endParaRPr lang="en-GB" sz="4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Rounded Rectangular Callout 72"/>
          <p:cNvSpPr/>
          <p:nvPr/>
        </p:nvSpPr>
        <p:spPr>
          <a:xfrm>
            <a:off x="24969712" y="30540972"/>
            <a:ext cx="4955155" cy="2438754"/>
          </a:xfrm>
          <a:prstGeom prst="wedgeRoundRectCallout">
            <a:avLst>
              <a:gd name="adj1" fmla="val 72142"/>
              <a:gd name="adj2" fmla="val 33634"/>
              <a:gd name="adj3" fmla="val 16667"/>
            </a:avLst>
          </a:prstGeom>
          <a:noFill/>
          <a:ln w="38100">
            <a:solidFill>
              <a:srgbClr val="E04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chemeClr val="tx1"/>
                </a:solidFill>
              </a:rPr>
              <a:t>‘Take the time to find out what interests you and makes you curious’</a:t>
            </a:r>
          </a:p>
        </p:txBody>
      </p:sp>
      <p:sp>
        <p:nvSpPr>
          <p:cNvPr id="75" name="Rounded Rectangular Callout 74"/>
          <p:cNvSpPr/>
          <p:nvPr/>
        </p:nvSpPr>
        <p:spPr>
          <a:xfrm>
            <a:off x="11417854" y="26445325"/>
            <a:ext cx="3593737" cy="2899328"/>
          </a:xfrm>
          <a:prstGeom prst="wedgeRoundRectCallout">
            <a:avLst>
              <a:gd name="adj1" fmla="val 32110"/>
              <a:gd name="adj2" fmla="val -77630"/>
              <a:gd name="adj3" fmla="val 16667"/>
            </a:avLst>
          </a:prstGeom>
          <a:noFill/>
          <a:ln w="38100">
            <a:solidFill>
              <a:srgbClr val="40B3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</a:rPr>
              <a:t>‘I began to ask research questions in my clinical work’</a:t>
            </a:r>
            <a:endParaRPr lang="en-GB" sz="4000">
              <a:solidFill>
                <a:schemeClr val="tx1"/>
              </a:solidFill>
              <a:cs typeface="Calibri"/>
            </a:endParaRPr>
          </a:p>
        </p:txBody>
      </p:sp>
      <p:sp>
        <p:nvSpPr>
          <p:cNvPr id="76" name="Rounded Rectangular Callout 75"/>
          <p:cNvSpPr/>
          <p:nvPr/>
        </p:nvSpPr>
        <p:spPr>
          <a:xfrm>
            <a:off x="7494884" y="30570082"/>
            <a:ext cx="6455379" cy="2046820"/>
          </a:xfrm>
          <a:prstGeom prst="wedgeRoundRectCallout">
            <a:avLst>
              <a:gd name="adj1" fmla="val 67698"/>
              <a:gd name="adj2" fmla="val 1102"/>
              <a:gd name="adj3" fmla="val 16667"/>
            </a:avLst>
          </a:prstGeom>
          <a:noFill/>
          <a:ln w="38100">
            <a:solidFill>
              <a:srgbClr val="40B3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  <a:latin typeface="Calibri" panose="020F0502020204030204" pitchFamily="34" charset="0"/>
              </a:rPr>
              <a:t> ‘</a:t>
            </a:r>
            <a:r>
              <a:rPr lang="en-GB" sz="4000" b="0" i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 went from audits and service evaluations to my first small research project’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6A9A7A2-FDBC-DC0A-0A88-2012951D2CD3}"/>
              </a:ext>
            </a:extLst>
          </p:cNvPr>
          <p:cNvGrpSpPr/>
          <p:nvPr/>
        </p:nvGrpSpPr>
        <p:grpSpPr>
          <a:xfrm>
            <a:off x="262673" y="10480512"/>
            <a:ext cx="31815106" cy="3533240"/>
            <a:chOff x="292091" y="10055688"/>
            <a:chExt cx="31815106" cy="3533240"/>
          </a:xfrm>
        </p:grpSpPr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2E253750-F387-2EB8-DADC-DE28E83240AB}"/>
                </a:ext>
              </a:extLst>
            </p:cNvPr>
            <p:cNvSpPr/>
            <p:nvPr/>
          </p:nvSpPr>
          <p:spPr>
            <a:xfrm>
              <a:off x="292091" y="10055688"/>
              <a:ext cx="31815106" cy="3533240"/>
            </a:xfrm>
            <a:prstGeom prst="roundRect">
              <a:avLst/>
            </a:prstGeom>
            <a:solidFill>
              <a:srgbClr val="FB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C7E35030-F11E-143A-9793-416C519DAE3E}"/>
                </a:ext>
              </a:extLst>
            </p:cNvPr>
            <p:cNvSpPr/>
            <p:nvPr/>
          </p:nvSpPr>
          <p:spPr>
            <a:xfrm>
              <a:off x="28244045" y="10358722"/>
              <a:ext cx="3264990" cy="1193466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Barts Charity</a:t>
              </a:r>
            </a:p>
            <a:p>
              <a:pPr algn="ctr"/>
              <a:r>
                <a:rPr lang="en-GB" sz="4000">
                  <a:solidFill>
                    <a:schemeClr val="tx1"/>
                  </a:solidFill>
                </a:rPr>
                <a:t>PhD</a:t>
              </a: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292091" y="10344238"/>
              <a:ext cx="4850266" cy="2800767"/>
              <a:chOff x="192099" y="19076779"/>
              <a:chExt cx="4850266" cy="2800767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2127126" y="19076779"/>
                <a:ext cx="2915239" cy="2800767"/>
              </a:xfrm>
              <a:prstGeom prst="rect">
                <a:avLst/>
              </a:prstGeom>
              <a:solidFill>
                <a:srgbClr val="920B07"/>
              </a:solidFill>
              <a:effectLst>
                <a:outerShdw blurRad="50800" dist="1143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GB" sz="4400" b="1"/>
              </a:p>
              <a:p>
                <a:pPr algn="ctr"/>
                <a:endParaRPr lang="en-GB" sz="4400" b="1"/>
              </a:p>
              <a:p>
                <a:pPr algn="ctr"/>
                <a:endParaRPr lang="en-GB" sz="4400" b="1"/>
              </a:p>
              <a:p>
                <a:pPr algn="ctr"/>
                <a:endParaRPr lang="en-GB" sz="4400" b="1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92099" y="19764773"/>
                <a:ext cx="209583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/>
                  <a:t>Sally Morgan</a:t>
                </a:r>
              </a:p>
            </p:txBody>
          </p:sp>
        </p:grpSp>
        <p:sp>
          <p:nvSpPr>
            <p:cNvPr id="98" name="Right Arrow 97"/>
            <p:cNvSpPr/>
            <p:nvPr/>
          </p:nvSpPr>
          <p:spPr>
            <a:xfrm>
              <a:off x="5551709" y="11333610"/>
              <a:ext cx="26182279" cy="932089"/>
            </a:xfrm>
            <a:prstGeom prst="rightArrow">
              <a:avLst>
                <a:gd name="adj1" fmla="val 16326"/>
                <a:gd name="adj2" fmla="val 116838"/>
              </a:avLst>
            </a:prstGeom>
            <a:solidFill>
              <a:srgbClr val="E1BEBD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F8573F-5CC4-2D56-1DCF-B4B56FDEB9AA}"/>
                </a:ext>
              </a:extLst>
            </p:cNvPr>
            <p:cNvSpPr/>
            <p:nvPr/>
          </p:nvSpPr>
          <p:spPr>
            <a:xfrm>
              <a:off x="5328923" y="10349187"/>
              <a:ext cx="3791347" cy="1145105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BMedSci</a:t>
              </a:r>
            </a:p>
            <a:p>
              <a:pPr algn="ctr"/>
              <a:r>
                <a:rPr lang="en-GB" sz="4000">
                  <a:solidFill>
                    <a:schemeClr val="tx1"/>
                  </a:solidFill>
                </a:rPr>
                <a:t>(Speech Science)</a:t>
              </a:r>
            </a:p>
          </p:txBody>
        </p:sp>
        <p:pic>
          <p:nvPicPr>
            <p:cNvPr id="29" name="Picture 28" descr="A person smiling at the camera&#10;&#10;Description automatically generated with low confidence">
              <a:extLst>
                <a:ext uri="{FF2B5EF4-FFF2-40B4-BE49-F238E27FC236}">
                  <a16:creationId xmlns:a16="http://schemas.microsoft.com/office/drawing/2014/main" id="{5AD6A40C-539A-C218-4CDA-E7FB0E3D9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12743" y="10519466"/>
              <a:ext cx="2333560" cy="2357251"/>
            </a:xfrm>
            <a:prstGeom prst="rect">
              <a:avLst/>
            </a:prstGeom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222F1DB-A565-D078-2655-5B39D9A1A893}"/>
                </a:ext>
              </a:extLst>
            </p:cNvPr>
            <p:cNvSpPr/>
            <p:nvPr/>
          </p:nvSpPr>
          <p:spPr>
            <a:xfrm>
              <a:off x="9295663" y="10342929"/>
              <a:ext cx="4633310" cy="1184014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Clinical development training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79C3E44-6814-E34B-0DD0-85EF394A862D}"/>
                </a:ext>
              </a:extLst>
            </p:cNvPr>
            <p:cNvSpPr/>
            <p:nvPr/>
          </p:nvSpPr>
          <p:spPr>
            <a:xfrm>
              <a:off x="14091389" y="10342928"/>
              <a:ext cx="5142328" cy="1174441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Management course &amp; NHS life coaching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A30C88F-0C43-4ED7-D493-A05E4E439032}"/>
                </a:ext>
              </a:extLst>
            </p:cNvPr>
            <p:cNvSpPr/>
            <p:nvPr/>
          </p:nvSpPr>
          <p:spPr>
            <a:xfrm>
              <a:off x="19409109" y="10344311"/>
              <a:ext cx="3872512" cy="1184014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MSc Psychology</a:t>
              </a:r>
            </a:p>
            <a:p>
              <a:pPr algn="ctr"/>
              <a:r>
                <a:rPr lang="en-GB" sz="4000">
                  <a:solidFill>
                    <a:schemeClr val="tx1"/>
                  </a:solidFill>
                </a:rPr>
                <a:t>&amp; Health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A2CFF54-AF1B-B32C-FA03-27B628135DDF}"/>
                </a:ext>
              </a:extLst>
            </p:cNvPr>
            <p:cNvSpPr/>
            <p:nvPr/>
          </p:nvSpPr>
          <p:spPr>
            <a:xfrm>
              <a:off x="23638536" y="10354270"/>
              <a:ext cx="4346565" cy="1174056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PG Cert</a:t>
              </a:r>
            </a:p>
            <a:p>
              <a:pPr algn="ctr"/>
              <a:r>
                <a:rPr lang="en-GB" sz="4000">
                  <a:solidFill>
                    <a:schemeClr val="tx1"/>
                  </a:solidFill>
                </a:rPr>
                <a:t>Academic Practice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A05E9E5F-3B68-4B17-3E83-6B86E1AA4943}"/>
                </a:ext>
              </a:extLst>
            </p:cNvPr>
            <p:cNvSpPr/>
            <p:nvPr/>
          </p:nvSpPr>
          <p:spPr>
            <a:xfrm>
              <a:off x="6111719" y="12105031"/>
              <a:ext cx="5077938" cy="1210427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NQT -&gt; 8a highly clinical specialist SLT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7166B823-072A-8E6E-6247-6194026E78DF}"/>
                </a:ext>
              </a:extLst>
            </p:cNvPr>
            <p:cNvSpPr/>
            <p:nvPr/>
          </p:nvSpPr>
          <p:spPr>
            <a:xfrm>
              <a:off x="11469697" y="12105571"/>
              <a:ext cx="3825380" cy="1243944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 Audits &amp; clinical questions 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70611A6-6DAA-6783-350B-3BE3BE52416E}"/>
                </a:ext>
              </a:extLst>
            </p:cNvPr>
            <p:cNvSpPr/>
            <p:nvPr/>
          </p:nvSpPr>
          <p:spPr>
            <a:xfrm>
              <a:off x="15498951" y="12105031"/>
              <a:ext cx="5250508" cy="1221863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Own children starting school – what next?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5E9951C-7144-22AB-00CE-CAB3A4156D52}"/>
                </a:ext>
              </a:extLst>
            </p:cNvPr>
            <p:cNvSpPr/>
            <p:nvPr/>
          </p:nvSpPr>
          <p:spPr>
            <a:xfrm>
              <a:off x="21009057" y="12122498"/>
              <a:ext cx="4349245" cy="1238888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Lecturer role City, University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37F05516-C1E4-CA3F-5F1B-D57E29174207}"/>
                </a:ext>
              </a:extLst>
            </p:cNvPr>
            <p:cNvSpPr/>
            <p:nvPr/>
          </p:nvSpPr>
          <p:spPr>
            <a:xfrm>
              <a:off x="25617900" y="12127712"/>
              <a:ext cx="3047880" cy="1231014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More clinical  questions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400F553-68E0-0C7A-261A-CBED7861E8C2}"/>
                </a:ext>
              </a:extLst>
            </p:cNvPr>
            <p:cNvSpPr/>
            <p:nvPr/>
          </p:nvSpPr>
          <p:spPr>
            <a:xfrm>
              <a:off x="7120831" y="11608100"/>
              <a:ext cx="403471" cy="419486"/>
            </a:xfrm>
            <a:prstGeom prst="ellipse">
              <a:avLst/>
            </a:prstGeom>
            <a:solidFill>
              <a:srgbClr val="920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3D2DFCA-2EEF-8491-DC3B-8E7076DF9071}"/>
                </a:ext>
              </a:extLst>
            </p:cNvPr>
            <p:cNvSpPr/>
            <p:nvPr/>
          </p:nvSpPr>
          <p:spPr>
            <a:xfrm>
              <a:off x="8480857" y="11596213"/>
              <a:ext cx="403471" cy="419486"/>
            </a:xfrm>
            <a:prstGeom prst="ellipse">
              <a:avLst/>
            </a:prstGeom>
            <a:solidFill>
              <a:srgbClr val="920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BDB5E05-DFFD-29C2-3892-A5DFB2A12658}"/>
                </a:ext>
              </a:extLst>
            </p:cNvPr>
            <p:cNvSpPr/>
            <p:nvPr/>
          </p:nvSpPr>
          <p:spPr>
            <a:xfrm>
              <a:off x="13137021" y="11582992"/>
              <a:ext cx="403471" cy="419486"/>
            </a:xfrm>
            <a:prstGeom prst="ellipse">
              <a:avLst/>
            </a:prstGeom>
            <a:solidFill>
              <a:srgbClr val="920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564D0B81-8BC4-CD45-FE77-7C94D5416EC6}"/>
                </a:ext>
              </a:extLst>
            </p:cNvPr>
            <p:cNvSpPr/>
            <p:nvPr/>
          </p:nvSpPr>
          <p:spPr>
            <a:xfrm>
              <a:off x="11447272" y="11609037"/>
              <a:ext cx="403471" cy="419486"/>
            </a:xfrm>
            <a:prstGeom prst="ellipse">
              <a:avLst/>
            </a:prstGeom>
            <a:solidFill>
              <a:srgbClr val="920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AA84BE6-39A9-E6FD-5BF1-86520AE5086F}"/>
                </a:ext>
              </a:extLst>
            </p:cNvPr>
            <p:cNvSpPr/>
            <p:nvPr/>
          </p:nvSpPr>
          <p:spPr>
            <a:xfrm>
              <a:off x="17948408" y="11626288"/>
              <a:ext cx="403471" cy="419486"/>
            </a:xfrm>
            <a:prstGeom prst="ellipse">
              <a:avLst/>
            </a:prstGeom>
            <a:solidFill>
              <a:srgbClr val="920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3C986B1-CE77-B7EE-5A93-498FE8AB4C47}"/>
                </a:ext>
              </a:extLst>
            </p:cNvPr>
            <p:cNvSpPr/>
            <p:nvPr/>
          </p:nvSpPr>
          <p:spPr>
            <a:xfrm>
              <a:off x="21143629" y="11621033"/>
              <a:ext cx="403471" cy="419486"/>
            </a:xfrm>
            <a:prstGeom prst="ellipse">
              <a:avLst/>
            </a:prstGeom>
            <a:solidFill>
              <a:srgbClr val="920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A0E4AF6-BE81-113E-A9DB-25F861C6690A}"/>
                </a:ext>
              </a:extLst>
            </p:cNvPr>
            <p:cNvSpPr/>
            <p:nvPr/>
          </p:nvSpPr>
          <p:spPr>
            <a:xfrm>
              <a:off x="16460817" y="11610271"/>
              <a:ext cx="403471" cy="419486"/>
            </a:xfrm>
            <a:prstGeom prst="ellipse">
              <a:avLst/>
            </a:prstGeom>
            <a:solidFill>
              <a:srgbClr val="920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B025621E-BBAB-F3A6-4F73-491E9E633851}"/>
                </a:ext>
              </a:extLst>
            </p:cNvPr>
            <p:cNvSpPr/>
            <p:nvPr/>
          </p:nvSpPr>
          <p:spPr>
            <a:xfrm>
              <a:off x="22981943" y="11630331"/>
              <a:ext cx="403471" cy="419486"/>
            </a:xfrm>
            <a:prstGeom prst="ellipse">
              <a:avLst/>
            </a:prstGeom>
            <a:solidFill>
              <a:srgbClr val="920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98CF2062-6507-5443-C0D5-B77B8E988664}"/>
                </a:ext>
              </a:extLst>
            </p:cNvPr>
            <p:cNvSpPr/>
            <p:nvPr/>
          </p:nvSpPr>
          <p:spPr>
            <a:xfrm>
              <a:off x="25439621" y="11586686"/>
              <a:ext cx="403471" cy="419486"/>
            </a:xfrm>
            <a:prstGeom prst="ellipse">
              <a:avLst/>
            </a:prstGeom>
            <a:solidFill>
              <a:srgbClr val="920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2C315E2-D39D-F2DA-43B9-592FF5169824}"/>
                </a:ext>
              </a:extLst>
            </p:cNvPr>
            <p:cNvSpPr/>
            <p:nvPr/>
          </p:nvSpPr>
          <p:spPr>
            <a:xfrm>
              <a:off x="26847579" y="11608100"/>
              <a:ext cx="403471" cy="419486"/>
            </a:xfrm>
            <a:prstGeom prst="ellipse">
              <a:avLst/>
            </a:prstGeom>
            <a:solidFill>
              <a:srgbClr val="920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6CF0602-A8F4-28F0-170F-D16681863583}"/>
              </a:ext>
            </a:extLst>
          </p:cNvPr>
          <p:cNvGrpSpPr/>
          <p:nvPr/>
        </p:nvGrpSpPr>
        <p:grpSpPr>
          <a:xfrm>
            <a:off x="346043" y="14957843"/>
            <a:ext cx="31413988" cy="3004355"/>
            <a:chOff x="284488" y="14436236"/>
            <a:chExt cx="31413988" cy="3004355"/>
          </a:xfrm>
        </p:grpSpPr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D755FF5B-2328-2CC2-CA9A-74A5200E37D6}"/>
                </a:ext>
              </a:extLst>
            </p:cNvPr>
            <p:cNvSpPr/>
            <p:nvPr/>
          </p:nvSpPr>
          <p:spPr>
            <a:xfrm>
              <a:off x="28244045" y="14461370"/>
              <a:ext cx="3264990" cy="1193466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Barts Charity</a:t>
              </a:r>
            </a:p>
            <a:p>
              <a:pPr algn="ctr"/>
              <a:r>
                <a:rPr lang="en-GB" sz="4000">
                  <a:solidFill>
                    <a:schemeClr val="tx1"/>
                  </a:solidFill>
                </a:rPr>
                <a:t>PhD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84488" y="14436236"/>
              <a:ext cx="4850266" cy="2800767"/>
              <a:chOff x="192099" y="19076779"/>
              <a:chExt cx="4850266" cy="2800767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127126" y="19076779"/>
                <a:ext cx="2915239" cy="2800767"/>
              </a:xfrm>
              <a:prstGeom prst="rect">
                <a:avLst/>
              </a:prstGeom>
              <a:solidFill>
                <a:srgbClr val="920B07"/>
              </a:solidFill>
              <a:effectLst>
                <a:outerShdw blurRad="50800" dist="1143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GB" sz="4400" b="1"/>
              </a:p>
              <a:p>
                <a:pPr algn="ctr"/>
                <a:endParaRPr lang="en-GB" sz="4400" b="1"/>
              </a:p>
              <a:p>
                <a:pPr algn="ctr"/>
                <a:endParaRPr lang="en-GB" sz="4400" b="1"/>
              </a:p>
              <a:p>
                <a:pPr algn="ctr"/>
                <a:endParaRPr lang="en-GB" sz="4400" b="1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92099" y="19764773"/>
                <a:ext cx="209583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/>
                  <a:t>Freya Sparks</a:t>
                </a: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EF15EE4-103D-FDC4-1D17-ADC52D36060A}"/>
                </a:ext>
              </a:extLst>
            </p:cNvPr>
            <p:cNvSpPr/>
            <p:nvPr/>
          </p:nvSpPr>
          <p:spPr>
            <a:xfrm>
              <a:off x="5426894" y="14479337"/>
              <a:ext cx="4215430" cy="1145105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PgDip Speech and Language Therapy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5B587C1-4A2A-9786-1DCA-FEA7E07DAFD3}"/>
                </a:ext>
              </a:extLst>
            </p:cNvPr>
            <p:cNvSpPr/>
            <p:nvPr/>
          </p:nvSpPr>
          <p:spPr>
            <a:xfrm>
              <a:off x="9898534" y="14464677"/>
              <a:ext cx="5205912" cy="1184014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MRes Clinical Research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357C413-73F4-B579-66E2-9F2E5E828B42}"/>
                </a:ext>
              </a:extLst>
            </p:cNvPr>
            <p:cNvSpPr/>
            <p:nvPr/>
          </p:nvSpPr>
          <p:spPr>
            <a:xfrm>
              <a:off x="6334456" y="16259151"/>
              <a:ext cx="5553000" cy="1181440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Clinical work as an SLT and Research Assistant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5087FD-0C07-71C4-CF0E-8DB743566A48}"/>
                </a:ext>
              </a:extLst>
            </p:cNvPr>
            <p:cNvSpPr/>
            <p:nvPr/>
          </p:nvSpPr>
          <p:spPr>
            <a:xfrm>
              <a:off x="12403734" y="16267423"/>
              <a:ext cx="7787756" cy="1171530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Clinical work to develop experience, research interests and networks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6102F43-0393-98B0-481C-76B3B188EC14}"/>
                </a:ext>
              </a:extLst>
            </p:cNvPr>
            <p:cNvSpPr/>
            <p:nvPr/>
          </p:nvSpPr>
          <p:spPr>
            <a:xfrm>
              <a:off x="15588947" y="14456899"/>
              <a:ext cx="5399818" cy="1184014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NIHR pre-doctoral bridging scheme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AE1DC41-89E2-DCCE-71A0-43EA77394A1E}"/>
                </a:ext>
              </a:extLst>
            </p:cNvPr>
            <p:cNvSpPr/>
            <p:nvPr/>
          </p:nvSpPr>
          <p:spPr>
            <a:xfrm>
              <a:off x="20666386" y="16280864"/>
              <a:ext cx="8711402" cy="1159727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Identified academic and clinical supervisors to support doctoral app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ADFA46C-342B-2C5E-9E4E-AD37BC5E33E1}"/>
                </a:ext>
              </a:extLst>
            </p:cNvPr>
            <p:cNvSpPr/>
            <p:nvPr/>
          </p:nvSpPr>
          <p:spPr>
            <a:xfrm>
              <a:off x="21470930" y="14464677"/>
              <a:ext cx="5944728" cy="1177603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RDS Enabling Involvement fund to support PPI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6BB6203-5843-951A-0D34-976BAD405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61768" y="14601733"/>
              <a:ext cx="1910425" cy="2484596"/>
            </a:xfrm>
            <a:prstGeom prst="rect">
              <a:avLst/>
            </a:prstGeom>
          </p:spPr>
        </p:pic>
        <p:sp>
          <p:nvSpPr>
            <p:cNvPr id="74" name="Right Arrow 97">
              <a:extLst>
                <a:ext uri="{FF2B5EF4-FFF2-40B4-BE49-F238E27FC236}">
                  <a16:creationId xmlns:a16="http://schemas.microsoft.com/office/drawing/2014/main" id="{7634B64F-BFCA-61B5-2721-52FA6D4DA7A6}"/>
                </a:ext>
              </a:extLst>
            </p:cNvPr>
            <p:cNvSpPr/>
            <p:nvPr/>
          </p:nvSpPr>
          <p:spPr>
            <a:xfrm>
              <a:off x="5516197" y="15469442"/>
              <a:ext cx="26182279" cy="932089"/>
            </a:xfrm>
            <a:prstGeom prst="rightArrow">
              <a:avLst>
                <a:gd name="adj1" fmla="val 16326"/>
                <a:gd name="adj2" fmla="val 116838"/>
              </a:avLst>
            </a:prstGeom>
            <a:solidFill>
              <a:srgbClr val="E1BEBD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0017FF2-82D1-9BA2-1B2E-62E9D62E13B9}"/>
                </a:ext>
              </a:extLst>
            </p:cNvPr>
            <p:cNvSpPr/>
            <p:nvPr/>
          </p:nvSpPr>
          <p:spPr>
            <a:xfrm rot="9900651">
              <a:off x="15805173" y="15744788"/>
              <a:ext cx="403471" cy="419486"/>
            </a:xfrm>
            <a:prstGeom prst="ellipse">
              <a:avLst/>
            </a:prstGeom>
            <a:solidFill>
              <a:srgbClr val="920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C0C40D2-E1B4-8120-0430-EE9D991892FE}"/>
                </a:ext>
              </a:extLst>
            </p:cNvPr>
            <p:cNvSpPr/>
            <p:nvPr/>
          </p:nvSpPr>
          <p:spPr>
            <a:xfrm rot="9900651">
              <a:off x="12342419" y="15699655"/>
              <a:ext cx="403471" cy="419486"/>
            </a:xfrm>
            <a:prstGeom prst="ellipse">
              <a:avLst/>
            </a:prstGeom>
            <a:solidFill>
              <a:srgbClr val="920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A5A5977-41F5-7915-51AC-4DF3908725BC}"/>
                </a:ext>
              </a:extLst>
            </p:cNvPr>
            <p:cNvSpPr/>
            <p:nvPr/>
          </p:nvSpPr>
          <p:spPr>
            <a:xfrm rot="9900651">
              <a:off x="7221307" y="15718724"/>
              <a:ext cx="403471" cy="419486"/>
            </a:xfrm>
            <a:prstGeom prst="ellipse">
              <a:avLst/>
            </a:prstGeom>
            <a:solidFill>
              <a:srgbClr val="920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52D2542-1B07-493B-A0AC-C351F72DE696}"/>
                </a:ext>
              </a:extLst>
            </p:cNvPr>
            <p:cNvSpPr/>
            <p:nvPr/>
          </p:nvSpPr>
          <p:spPr>
            <a:xfrm rot="9900651">
              <a:off x="8729975" y="15744892"/>
              <a:ext cx="403471" cy="419486"/>
            </a:xfrm>
            <a:prstGeom prst="ellipse">
              <a:avLst/>
            </a:prstGeom>
            <a:solidFill>
              <a:srgbClr val="920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97D882D-51DD-4FB1-B137-8975A1F23E83}"/>
                </a:ext>
              </a:extLst>
            </p:cNvPr>
            <p:cNvSpPr/>
            <p:nvPr/>
          </p:nvSpPr>
          <p:spPr>
            <a:xfrm rot="9900651">
              <a:off x="18006759" y="15735653"/>
              <a:ext cx="403471" cy="419486"/>
            </a:xfrm>
            <a:prstGeom prst="ellipse">
              <a:avLst/>
            </a:prstGeom>
            <a:solidFill>
              <a:srgbClr val="920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EAC253D-FFD5-C0F4-2D86-DD2C48D477B9}"/>
                </a:ext>
              </a:extLst>
            </p:cNvPr>
            <p:cNvSpPr/>
            <p:nvPr/>
          </p:nvSpPr>
          <p:spPr>
            <a:xfrm rot="9900651">
              <a:off x="23685195" y="15758400"/>
              <a:ext cx="403471" cy="419486"/>
            </a:xfrm>
            <a:prstGeom prst="ellipse">
              <a:avLst/>
            </a:prstGeom>
            <a:solidFill>
              <a:srgbClr val="920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394FD68-25CE-C674-D21A-98D55D63EACD}"/>
                </a:ext>
              </a:extLst>
            </p:cNvPr>
            <p:cNvSpPr/>
            <p:nvPr/>
          </p:nvSpPr>
          <p:spPr>
            <a:xfrm rot="9900651">
              <a:off x="24820351" y="15743976"/>
              <a:ext cx="403471" cy="419486"/>
            </a:xfrm>
            <a:prstGeom prst="ellipse">
              <a:avLst/>
            </a:prstGeom>
            <a:solidFill>
              <a:srgbClr val="920B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12725" y="19077794"/>
            <a:ext cx="28986921" cy="3040893"/>
            <a:chOff x="-153300" y="17785200"/>
            <a:chExt cx="28986921" cy="3040893"/>
          </a:xfrm>
        </p:grpSpPr>
        <p:grpSp>
          <p:nvGrpSpPr>
            <p:cNvPr id="39" name="Group 38"/>
            <p:cNvGrpSpPr/>
            <p:nvPr/>
          </p:nvGrpSpPr>
          <p:grpSpPr>
            <a:xfrm>
              <a:off x="-153300" y="17889243"/>
              <a:ext cx="4989535" cy="2800767"/>
              <a:chOff x="-478726" y="19076777"/>
              <a:chExt cx="4989535" cy="280076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595570" y="19076777"/>
                <a:ext cx="2915239" cy="2800767"/>
              </a:xfrm>
              <a:prstGeom prst="rect">
                <a:avLst/>
              </a:prstGeom>
              <a:solidFill>
                <a:srgbClr val="920B07"/>
              </a:solidFill>
              <a:effectLst>
                <a:outerShdw blurRad="50800" dist="1143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GB" sz="4400" b="1"/>
              </a:p>
              <a:p>
                <a:pPr algn="ctr"/>
                <a:endParaRPr lang="en-GB" sz="4400" b="1"/>
              </a:p>
              <a:p>
                <a:pPr algn="ctr"/>
                <a:endParaRPr lang="en-GB" sz="4400" b="1"/>
              </a:p>
              <a:p>
                <a:pPr algn="ctr"/>
                <a:endParaRPr lang="en-GB" sz="4400" b="1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-478726" y="19784678"/>
                <a:ext cx="209583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/>
                  <a:t>Kirsten Prest</a:t>
                </a:r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12"/>
              <a:srcRect t="11708" b="11018"/>
              <a:stretch/>
            </p:blipFill>
            <p:spPr>
              <a:xfrm>
                <a:off x="1873870" y="19236188"/>
                <a:ext cx="2384157" cy="2481943"/>
              </a:xfrm>
              <a:prstGeom prst="rect">
                <a:avLst/>
              </a:prstGeom>
            </p:spPr>
          </p:pic>
        </p:grpSp>
        <p:sp>
          <p:nvSpPr>
            <p:cNvPr id="77" name="Rectangle: Rounded Corners 76"/>
            <p:cNvSpPr/>
            <p:nvPr/>
          </p:nvSpPr>
          <p:spPr>
            <a:xfrm>
              <a:off x="5026503" y="17799207"/>
              <a:ext cx="3955514" cy="1145105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BSc Occupational Therapy </a:t>
              </a:r>
            </a:p>
          </p:txBody>
        </p:sp>
        <p:sp>
          <p:nvSpPr>
            <p:cNvPr id="88" name="Rectangle: Rounded Corners 87"/>
            <p:cNvSpPr/>
            <p:nvPr/>
          </p:nvSpPr>
          <p:spPr>
            <a:xfrm>
              <a:off x="12577653" y="19594766"/>
              <a:ext cx="5177320" cy="1226321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Familiarised myself with relevant literature</a:t>
              </a:r>
            </a:p>
          </p:txBody>
        </p:sp>
        <p:sp>
          <p:nvSpPr>
            <p:cNvPr id="89" name="Rectangle: Rounded Corners 88"/>
            <p:cNvSpPr/>
            <p:nvPr/>
          </p:nvSpPr>
          <p:spPr>
            <a:xfrm>
              <a:off x="18122794" y="19620758"/>
              <a:ext cx="5108221" cy="1200329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Reached out to researchers on Twitter</a:t>
              </a:r>
            </a:p>
          </p:txBody>
        </p:sp>
        <p:sp>
          <p:nvSpPr>
            <p:cNvPr id="91" name="Rectangle: Rounded Corners 90"/>
            <p:cNvSpPr/>
            <p:nvPr/>
          </p:nvSpPr>
          <p:spPr>
            <a:xfrm>
              <a:off x="9274126" y="17785200"/>
              <a:ext cx="5205912" cy="1184014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Masters in Evidence-Based Healthcare</a:t>
              </a:r>
            </a:p>
          </p:txBody>
        </p:sp>
        <p:sp>
          <p:nvSpPr>
            <p:cNvPr id="92" name="Rectangle: Rounded Corners 91"/>
            <p:cNvSpPr/>
            <p:nvPr/>
          </p:nvSpPr>
          <p:spPr>
            <a:xfrm>
              <a:off x="5455004" y="19602290"/>
              <a:ext cx="6670675" cy="1200329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Clinical work in South Africa &amp; UK prompted research interest</a:t>
              </a:r>
            </a:p>
          </p:txBody>
        </p:sp>
        <p:sp>
          <p:nvSpPr>
            <p:cNvPr id="93" name="Rectangle: Rounded Corners 92"/>
            <p:cNvSpPr/>
            <p:nvPr/>
          </p:nvSpPr>
          <p:spPr>
            <a:xfrm>
              <a:off x="14763973" y="17785200"/>
              <a:ext cx="6219329" cy="1184014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Conference presentations and project collaborations </a:t>
              </a:r>
            </a:p>
          </p:txBody>
        </p:sp>
        <p:sp>
          <p:nvSpPr>
            <p:cNvPr id="95" name="Rectangle: Rounded Corners 94"/>
            <p:cNvSpPr/>
            <p:nvPr/>
          </p:nvSpPr>
          <p:spPr>
            <a:xfrm>
              <a:off x="21252918" y="17791504"/>
              <a:ext cx="5828347" cy="1159727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Identified a potential PhD through collaborations</a:t>
              </a:r>
            </a:p>
          </p:txBody>
        </p:sp>
        <p:sp>
          <p:nvSpPr>
            <p:cNvPr id="96" name="Rectangle: Rounded Corners 95"/>
            <p:cNvSpPr/>
            <p:nvPr/>
          </p:nvSpPr>
          <p:spPr>
            <a:xfrm>
              <a:off x="23556587" y="19646961"/>
              <a:ext cx="5277034" cy="1179132"/>
            </a:xfrm>
            <a:prstGeom prst="roundRect">
              <a:avLst/>
            </a:prstGeom>
            <a:noFill/>
            <a:ln w="38100">
              <a:solidFill>
                <a:srgbClr val="920B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solidFill>
                    <a:schemeClr val="tx1"/>
                  </a:solidFill>
                </a:rPr>
                <a:t>Prepared application with supervisor support</a:t>
              </a:r>
            </a:p>
          </p:txBody>
        </p:sp>
      </p:grpSp>
      <p:sp>
        <p:nvSpPr>
          <p:cNvPr id="118" name="Right Arrow 97">
            <a:extLst>
              <a:ext uri="{FF2B5EF4-FFF2-40B4-BE49-F238E27FC236}">
                <a16:creationId xmlns:a16="http://schemas.microsoft.com/office/drawing/2014/main" id="{CE54F667-2C75-F2B9-4602-DC0A3B7C1566}"/>
              </a:ext>
            </a:extLst>
          </p:cNvPr>
          <p:cNvSpPr/>
          <p:nvPr/>
        </p:nvSpPr>
        <p:spPr>
          <a:xfrm>
            <a:off x="5523605" y="20159044"/>
            <a:ext cx="26182279" cy="932089"/>
          </a:xfrm>
          <a:prstGeom prst="rightArrow">
            <a:avLst>
              <a:gd name="adj1" fmla="val 16326"/>
              <a:gd name="adj2" fmla="val 116838"/>
            </a:avLst>
          </a:prstGeom>
          <a:solidFill>
            <a:srgbClr val="E1BEB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D4031130-CD4B-7695-42BE-AED589190B54}"/>
              </a:ext>
            </a:extLst>
          </p:cNvPr>
          <p:cNvSpPr/>
          <p:nvPr/>
        </p:nvSpPr>
        <p:spPr>
          <a:xfrm rot="9900651">
            <a:off x="15058975" y="20434681"/>
            <a:ext cx="403471" cy="419486"/>
          </a:xfrm>
          <a:prstGeom prst="ellipse">
            <a:avLst/>
          </a:prstGeom>
          <a:solidFill>
            <a:srgbClr val="920B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0D5DF3B2-91C0-C3F1-8D79-41477E9D8247}"/>
              </a:ext>
            </a:extLst>
          </p:cNvPr>
          <p:cNvSpPr/>
          <p:nvPr/>
        </p:nvSpPr>
        <p:spPr>
          <a:xfrm rot="9900651">
            <a:off x="12123204" y="20387942"/>
            <a:ext cx="403471" cy="419486"/>
          </a:xfrm>
          <a:prstGeom prst="ellipse">
            <a:avLst/>
          </a:prstGeom>
          <a:solidFill>
            <a:srgbClr val="920B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CA5C5CFF-6D89-BAFB-A8E7-2B8AF260342F}"/>
              </a:ext>
            </a:extLst>
          </p:cNvPr>
          <p:cNvSpPr/>
          <p:nvPr/>
        </p:nvSpPr>
        <p:spPr>
          <a:xfrm rot="9900651">
            <a:off x="7228715" y="20408326"/>
            <a:ext cx="403471" cy="419486"/>
          </a:xfrm>
          <a:prstGeom prst="ellipse">
            <a:avLst/>
          </a:prstGeom>
          <a:solidFill>
            <a:srgbClr val="920B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1D1D542B-19E6-D8A8-EA1C-87A221E7A909}"/>
              </a:ext>
            </a:extLst>
          </p:cNvPr>
          <p:cNvSpPr/>
          <p:nvPr/>
        </p:nvSpPr>
        <p:spPr>
          <a:xfrm rot="9900651">
            <a:off x="8737383" y="20434494"/>
            <a:ext cx="403471" cy="419486"/>
          </a:xfrm>
          <a:prstGeom prst="ellipse">
            <a:avLst/>
          </a:prstGeom>
          <a:solidFill>
            <a:srgbClr val="920B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401B0B71-A369-1AA6-1695-8B750D7B3B0B}"/>
              </a:ext>
            </a:extLst>
          </p:cNvPr>
          <p:cNvSpPr/>
          <p:nvPr/>
        </p:nvSpPr>
        <p:spPr>
          <a:xfrm rot="9900651">
            <a:off x="18014167" y="20425255"/>
            <a:ext cx="403471" cy="419486"/>
          </a:xfrm>
          <a:prstGeom prst="ellipse">
            <a:avLst/>
          </a:prstGeom>
          <a:solidFill>
            <a:srgbClr val="920B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FDC1C97C-3847-D0AD-E8AF-A3DAAE8B63FC}"/>
              </a:ext>
            </a:extLst>
          </p:cNvPr>
          <p:cNvSpPr/>
          <p:nvPr/>
        </p:nvSpPr>
        <p:spPr>
          <a:xfrm rot="9900651">
            <a:off x="20658409" y="20448826"/>
            <a:ext cx="403471" cy="419486"/>
          </a:xfrm>
          <a:prstGeom prst="ellipse">
            <a:avLst/>
          </a:prstGeom>
          <a:solidFill>
            <a:srgbClr val="920B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3888880-E5C2-C6F1-03CC-531D5CC30335}"/>
              </a:ext>
            </a:extLst>
          </p:cNvPr>
          <p:cNvSpPr/>
          <p:nvPr/>
        </p:nvSpPr>
        <p:spPr>
          <a:xfrm rot="9900651">
            <a:off x="24229147" y="20432994"/>
            <a:ext cx="403471" cy="419486"/>
          </a:xfrm>
          <a:prstGeom prst="ellipse">
            <a:avLst/>
          </a:prstGeom>
          <a:solidFill>
            <a:srgbClr val="920B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CF7C0C43-6471-2311-1C30-A2DB122277E6}"/>
              </a:ext>
            </a:extLst>
          </p:cNvPr>
          <p:cNvSpPr/>
          <p:nvPr/>
        </p:nvSpPr>
        <p:spPr>
          <a:xfrm rot="9900651">
            <a:off x="26245962" y="20422835"/>
            <a:ext cx="403471" cy="419486"/>
          </a:xfrm>
          <a:prstGeom prst="ellipse">
            <a:avLst/>
          </a:prstGeom>
          <a:solidFill>
            <a:srgbClr val="920B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ounded Rectangular Callout 74">
            <a:extLst>
              <a:ext uri="{FF2B5EF4-FFF2-40B4-BE49-F238E27FC236}">
                <a16:creationId xmlns:a16="http://schemas.microsoft.com/office/drawing/2014/main" id="{D341D1C9-D608-322C-D639-34078D930CCD}"/>
              </a:ext>
            </a:extLst>
          </p:cNvPr>
          <p:cNvSpPr/>
          <p:nvPr/>
        </p:nvSpPr>
        <p:spPr>
          <a:xfrm>
            <a:off x="5692777" y="26372390"/>
            <a:ext cx="5225135" cy="1445298"/>
          </a:xfrm>
          <a:prstGeom prst="wedgeRoundRectCallout">
            <a:avLst>
              <a:gd name="adj1" fmla="val 63195"/>
              <a:gd name="adj2" fmla="val -54987"/>
              <a:gd name="adj3" fmla="val 16667"/>
            </a:avLst>
          </a:prstGeom>
          <a:noFill/>
          <a:ln w="38100">
            <a:solidFill>
              <a:srgbClr val="40B3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l" fontAlgn="base"/>
            <a:r>
              <a:rPr lang="en-GB" sz="40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"I took part in research as a participant first"</a:t>
            </a:r>
          </a:p>
        </p:txBody>
      </p:sp>
      <p:sp>
        <p:nvSpPr>
          <p:cNvPr id="134" name="Rounded Rectangular Callout 63">
            <a:extLst>
              <a:ext uri="{FF2B5EF4-FFF2-40B4-BE49-F238E27FC236}">
                <a16:creationId xmlns:a16="http://schemas.microsoft.com/office/drawing/2014/main" id="{683F2514-A4C4-A4A8-07BD-0A3EB5050674}"/>
              </a:ext>
            </a:extLst>
          </p:cNvPr>
          <p:cNvSpPr/>
          <p:nvPr/>
        </p:nvSpPr>
        <p:spPr>
          <a:xfrm>
            <a:off x="12079616" y="38428537"/>
            <a:ext cx="3059869" cy="3166464"/>
          </a:xfrm>
          <a:prstGeom prst="wedgeRoundRectCallout">
            <a:avLst>
              <a:gd name="adj1" fmla="val 48718"/>
              <a:gd name="adj2" fmla="val -141882"/>
              <a:gd name="adj3" fmla="val 16667"/>
            </a:avLst>
          </a:prstGeom>
          <a:noFill/>
          <a:ln w="38100">
            <a:solidFill>
              <a:srgbClr val="920B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</a:rPr>
              <a:t>‘I reached out to researchers from other professions’</a:t>
            </a:r>
            <a:endParaRPr lang="en-GB" sz="4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5" name="Rounded Rectangular Callout 72">
            <a:extLst>
              <a:ext uri="{FF2B5EF4-FFF2-40B4-BE49-F238E27FC236}">
                <a16:creationId xmlns:a16="http://schemas.microsoft.com/office/drawing/2014/main" id="{4532C579-2624-01AF-E78C-DB4B02443770}"/>
              </a:ext>
            </a:extLst>
          </p:cNvPr>
          <p:cNvSpPr/>
          <p:nvPr/>
        </p:nvSpPr>
        <p:spPr>
          <a:xfrm>
            <a:off x="18079713" y="30508340"/>
            <a:ext cx="6439382" cy="2452830"/>
          </a:xfrm>
          <a:prstGeom prst="wedgeRoundRectCallout">
            <a:avLst>
              <a:gd name="adj1" fmla="val -70427"/>
              <a:gd name="adj2" fmla="val -9397"/>
              <a:gd name="adj3" fmla="val 16667"/>
            </a:avLst>
          </a:prstGeom>
          <a:noFill/>
          <a:ln w="38100">
            <a:solidFill>
              <a:srgbClr val="E04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chemeClr val="tx1"/>
                </a:solidFill>
              </a:rPr>
              <a:t>‘I used to worry that time was running out, but now I </a:t>
            </a:r>
            <a:r>
              <a:rPr lang="en-US" sz="4000" err="1">
                <a:solidFill>
                  <a:schemeClr val="tx1"/>
                </a:solidFill>
              </a:rPr>
              <a:t>realise</a:t>
            </a:r>
            <a:r>
              <a:rPr lang="en-US" sz="4000">
                <a:solidFill>
                  <a:schemeClr val="tx1"/>
                </a:solidFill>
              </a:rPr>
              <a:t> there is time because the road is long’</a:t>
            </a:r>
          </a:p>
        </p:txBody>
      </p:sp>
    </p:spTree>
    <p:extLst>
      <p:ext uri="{BB962C8B-B14F-4D97-AF65-F5344CB8AC3E}">
        <p14:creationId xmlns:p14="http://schemas.microsoft.com/office/powerpoint/2010/main" val="2175922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597</Words>
  <Application>Microsoft Office PowerPoint</Application>
  <PresentationFormat>Custom</PresentationFormat>
  <Paragraphs>92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Kirsten Prest</dc:creator>
  <cp:lastModifiedBy>Sally Morgan</cp:lastModifiedBy>
  <cp:revision>1</cp:revision>
  <dcterms:created xsi:type="dcterms:W3CDTF">2023-05-17T09:40:25Z</dcterms:created>
  <dcterms:modified xsi:type="dcterms:W3CDTF">2023-05-26T12:09:42Z</dcterms:modified>
</cp:coreProperties>
</file>