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6"/>
  </p:notesMasterIdLst>
  <p:sldIdLst>
    <p:sldId id="257" r:id="rId5"/>
  </p:sldIdLst>
  <p:sldSz cx="30275213" cy="42803763"/>
  <p:notesSz cx="7315200" cy="9601200"/>
  <p:defaultTextStyle>
    <a:defPPr>
      <a:defRPr lang="en-US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27340D-DCF4-4F76-A01A-2383FC4133BA}" v="43" dt="2023-06-16T18:10:36.5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7" d="100"/>
          <a:sy n="17" d="100"/>
        </p:scale>
        <p:origin x="3204" y="102"/>
      </p:cViewPr>
      <p:guideLst>
        <p:guide orient="horz" pos="13482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648" cy="48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18" y="1"/>
            <a:ext cx="3169647" cy="48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57E07-457C-49F8-92F8-D81A6C51039D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3013" y="1200150"/>
            <a:ext cx="2290762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337" y="4621146"/>
            <a:ext cx="5852160" cy="377971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72"/>
            <a:ext cx="3169648" cy="48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18" y="9120172"/>
            <a:ext cx="3169647" cy="48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AEA93-B81E-48A4-B2FD-F2549F098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151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AEA93-B81E-48A4-B2FD-F2549F0985E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325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2" y="7005157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38" indent="0" algn="ctr">
              <a:buNone/>
              <a:defRPr sz="6622"/>
            </a:lvl2pPr>
            <a:lvl3pPr marL="3027477" indent="0" algn="ctr">
              <a:buNone/>
              <a:defRPr sz="5959"/>
            </a:lvl3pPr>
            <a:lvl4pPr marL="4541215" indent="0" algn="ctr">
              <a:buNone/>
              <a:defRPr sz="5296"/>
            </a:lvl4pPr>
            <a:lvl5pPr marL="6054954" indent="0" algn="ctr">
              <a:buNone/>
              <a:defRPr sz="5296"/>
            </a:lvl5pPr>
            <a:lvl6pPr marL="7568692" indent="0" algn="ctr">
              <a:buNone/>
              <a:defRPr sz="5296"/>
            </a:lvl6pPr>
            <a:lvl7pPr marL="9082431" indent="0" algn="ctr">
              <a:buNone/>
              <a:defRPr sz="5296"/>
            </a:lvl7pPr>
            <a:lvl8pPr marL="10596169" indent="0" algn="ctr">
              <a:buNone/>
              <a:defRPr sz="5296"/>
            </a:lvl8pPr>
            <a:lvl9pPr marL="12109908" indent="0" algn="ctr">
              <a:buNone/>
              <a:defRPr sz="52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9602-BEBD-40EF-AAAA-B26E7FBAE2DE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32B3-E586-4952-AC4E-8E309EFAB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13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9602-BEBD-40EF-AAAA-B26E7FBAE2DE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32B3-E586-4952-AC4E-8E309EFAB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0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2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9602-BEBD-40EF-AAAA-B26E7FBAE2DE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32B3-E586-4952-AC4E-8E309EFAB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289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217197" y="2975124"/>
            <a:ext cx="23836434" cy="60796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 here (Section divider slide)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17190" y="8817774"/>
            <a:ext cx="23841400" cy="27864857"/>
          </a:xfrm>
        </p:spPr>
        <p:txBody>
          <a:bodyPr/>
          <a:lstStyle>
            <a:lvl1pPr marL="236274" indent="-236274">
              <a:buClr>
                <a:srgbClr val="C9122B"/>
              </a:buClr>
              <a:buFont typeface="Lucida Grande"/>
              <a:buChar char="■"/>
              <a:defRPr/>
            </a:lvl1pPr>
            <a:lvl2pPr marL="457909" indent="-219545">
              <a:buClr>
                <a:srgbClr val="C9122B"/>
              </a:buClr>
              <a:buFont typeface="Lucida Grande"/>
              <a:buChar char="■"/>
              <a:defRPr/>
            </a:lvl2pPr>
            <a:lvl3pPr marL="708818" indent="-248818">
              <a:buClr>
                <a:srgbClr val="C9122B"/>
              </a:buClr>
              <a:buFont typeface="Lucida Grande"/>
              <a:buChar char="■"/>
              <a:defRPr/>
            </a:lvl3pPr>
            <a:lvl4pPr marL="938815" indent="-227910">
              <a:buClr>
                <a:srgbClr val="C9122B"/>
              </a:buClr>
              <a:buFont typeface="Lucida Grande"/>
              <a:buChar char="■"/>
              <a:defRPr sz="2370"/>
            </a:lvl4pPr>
            <a:lvl5pPr marL="1185394" indent="-241820">
              <a:buClr>
                <a:srgbClr val="C9122B"/>
              </a:buClr>
              <a:buSzPct val="110000"/>
              <a:buFont typeface="Lucida Grande"/>
              <a:buChar char="■"/>
              <a:defRPr sz="2370"/>
            </a:lvl5pPr>
          </a:lstStyle>
          <a:p>
            <a:pPr lvl="0"/>
            <a:r>
              <a:rPr lang="en-US"/>
              <a:t>Content or subheading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09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9602-BEBD-40EF-AAAA-B26E7FBAE2DE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32B3-E586-4952-AC4E-8E309EFAB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1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31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7"/>
            <a:ext cx="26112371" cy="9363319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38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77" indent="0">
              <a:buNone/>
              <a:defRPr sz="5959">
                <a:solidFill>
                  <a:schemeClr val="tx1">
                    <a:tint val="75000"/>
                  </a:schemeClr>
                </a:solidFill>
              </a:defRPr>
            </a:lvl3pPr>
            <a:lvl4pPr marL="4541215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4pPr>
            <a:lvl5pPr marL="6054954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5pPr>
            <a:lvl6pPr marL="7568692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6pPr>
            <a:lvl7pPr marL="9082431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7pPr>
            <a:lvl8pPr marL="10596169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8pPr>
            <a:lvl9pPr marL="12109908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9602-BEBD-40EF-AAAA-B26E7FBAE2DE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32B3-E586-4952-AC4E-8E309EFAB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44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1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1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9602-BEBD-40EF-AAAA-B26E7FBAE2DE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32B3-E586-4952-AC4E-8E309EFAB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83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5" y="2278914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1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38" indent="0">
              <a:buNone/>
              <a:defRPr sz="6622" b="1"/>
            </a:lvl2pPr>
            <a:lvl3pPr marL="3027477" indent="0">
              <a:buNone/>
              <a:defRPr sz="5959" b="1"/>
            </a:lvl3pPr>
            <a:lvl4pPr marL="4541215" indent="0">
              <a:buNone/>
              <a:defRPr sz="5296" b="1"/>
            </a:lvl4pPr>
            <a:lvl5pPr marL="6054954" indent="0">
              <a:buNone/>
              <a:defRPr sz="5296" b="1"/>
            </a:lvl5pPr>
            <a:lvl6pPr marL="7568692" indent="0">
              <a:buNone/>
              <a:defRPr sz="5296" b="1"/>
            </a:lvl6pPr>
            <a:lvl7pPr marL="9082431" indent="0">
              <a:buNone/>
              <a:defRPr sz="5296" b="1"/>
            </a:lvl7pPr>
            <a:lvl8pPr marL="10596169" indent="0">
              <a:buNone/>
              <a:defRPr sz="5296" b="1"/>
            </a:lvl8pPr>
            <a:lvl9pPr marL="12109908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5"/>
            <a:ext cx="12807832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1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38" indent="0">
              <a:buNone/>
              <a:defRPr sz="6622" b="1"/>
            </a:lvl2pPr>
            <a:lvl3pPr marL="3027477" indent="0">
              <a:buNone/>
              <a:defRPr sz="5959" b="1"/>
            </a:lvl3pPr>
            <a:lvl4pPr marL="4541215" indent="0">
              <a:buNone/>
              <a:defRPr sz="5296" b="1"/>
            </a:lvl4pPr>
            <a:lvl5pPr marL="6054954" indent="0">
              <a:buNone/>
              <a:defRPr sz="5296" b="1"/>
            </a:lvl5pPr>
            <a:lvl6pPr marL="7568692" indent="0">
              <a:buNone/>
              <a:defRPr sz="5296" b="1"/>
            </a:lvl6pPr>
            <a:lvl7pPr marL="9082431" indent="0">
              <a:buNone/>
              <a:defRPr sz="5296" b="1"/>
            </a:lvl7pPr>
            <a:lvl8pPr marL="10596169" indent="0">
              <a:buNone/>
              <a:defRPr sz="5296" b="1"/>
            </a:lvl8pPr>
            <a:lvl9pPr marL="12109908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5"/>
            <a:ext cx="12870909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9602-BEBD-40EF-AAAA-B26E7FBAE2DE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32B3-E586-4952-AC4E-8E309EFAB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77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9602-BEBD-40EF-AAAA-B26E7FBAE2DE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32B3-E586-4952-AC4E-8E309EFAB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9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9602-BEBD-40EF-AAAA-B26E7FBAE2DE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32B3-E586-4952-AC4E-8E309EFAB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32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10" y="6162960"/>
            <a:ext cx="15326827" cy="30418415"/>
          </a:xfrm>
        </p:spPr>
        <p:txBody>
          <a:bodyPr/>
          <a:lstStyle>
            <a:lvl1pPr>
              <a:defRPr sz="10594"/>
            </a:lvl1pPr>
            <a:lvl2pPr>
              <a:defRPr sz="9270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6"/>
            </a:lvl1pPr>
            <a:lvl2pPr marL="1513738" indent="0">
              <a:buNone/>
              <a:defRPr sz="4635"/>
            </a:lvl2pPr>
            <a:lvl3pPr marL="3027477" indent="0">
              <a:buNone/>
              <a:defRPr sz="3972"/>
            </a:lvl3pPr>
            <a:lvl4pPr marL="4541215" indent="0">
              <a:buNone/>
              <a:defRPr sz="3311"/>
            </a:lvl4pPr>
            <a:lvl5pPr marL="6054954" indent="0">
              <a:buNone/>
              <a:defRPr sz="3311"/>
            </a:lvl5pPr>
            <a:lvl6pPr marL="7568692" indent="0">
              <a:buNone/>
              <a:defRPr sz="3311"/>
            </a:lvl6pPr>
            <a:lvl7pPr marL="9082431" indent="0">
              <a:buNone/>
              <a:defRPr sz="3311"/>
            </a:lvl7pPr>
            <a:lvl8pPr marL="10596169" indent="0">
              <a:buNone/>
              <a:defRPr sz="3311"/>
            </a:lvl8pPr>
            <a:lvl9pPr marL="1210990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9602-BEBD-40EF-AAAA-B26E7FBAE2DE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32B3-E586-4952-AC4E-8E309EFAB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42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10" y="6162960"/>
            <a:ext cx="15326827" cy="30418415"/>
          </a:xfrm>
        </p:spPr>
        <p:txBody>
          <a:bodyPr anchor="t"/>
          <a:lstStyle>
            <a:lvl1pPr marL="0" indent="0">
              <a:buNone/>
              <a:defRPr sz="10594"/>
            </a:lvl1pPr>
            <a:lvl2pPr marL="1513738" indent="0">
              <a:buNone/>
              <a:defRPr sz="9270"/>
            </a:lvl2pPr>
            <a:lvl3pPr marL="3027477" indent="0">
              <a:buNone/>
              <a:defRPr sz="7946"/>
            </a:lvl3pPr>
            <a:lvl4pPr marL="4541215" indent="0">
              <a:buNone/>
              <a:defRPr sz="6622"/>
            </a:lvl4pPr>
            <a:lvl5pPr marL="6054954" indent="0">
              <a:buNone/>
              <a:defRPr sz="6622"/>
            </a:lvl5pPr>
            <a:lvl6pPr marL="7568692" indent="0">
              <a:buNone/>
              <a:defRPr sz="6622"/>
            </a:lvl6pPr>
            <a:lvl7pPr marL="9082431" indent="0">
              <a:buNone/>
              <a:defRPr sz="6622"/>
            </a:lvl7pPr>
            <a:lvl8pPr marL="10596169" indent="0">
              <a:buNone/>
              <a:defRPr sz="6622"/>
            </a:lvl8pPr>
            <a:lvl9pPr marL="12109908" indent="0">
              <a:buNone/>
              <a:defRPr sz="6622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6"/>
            </a:lvl1pPr>
            <a:lvl2pPr marL="1513738" indent="0">
              <a:buNone/>
              <a:defRPr sz="4635"/>
            </a:lvl2pPr>
            <a:lvl3pPr marL="3027477" indent="0">
              <a:buNone/>
              <a:defRPr sz="3972"/>
            </a:lvl3pPr>
            <a:lvl4pPr marL="4541215" indent="0">
              <a:buNone/>
              <a:defRPr sz="3311"/>
            </a:lvl4pPr>
            <a:lvl5pPr marL="6054954" indent="0">
              <a:buNone/>
              <a:defRPr sz="3311"/>
            </a:lvl5pPr>
            <a:lvl6pPr marL="7568692" indent="0">
              <a:buNone/>
              <a:defRPr sz="3311"/>
            </a:lvl6pPr>
            <a:lvl7pPr marL="9082431" indent="0">
              <a:buNone/>
              <a:defRPr sz="3311"/>
            </a:lvl7pPr>
            <a:lvl8pPr marL="10596169" indent="0">
              <a:buNone/>
              <a:defRPr sz="3311"/>
            </a:lvl8pPr>
            <a:lvl9pPr marL="1210990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9602-BEBD-40EF-AAAA-B26E7FBAE2DE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32B3-E586-4952-AC4E-8E309EFAB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00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2" y="2278914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2" y="11394521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7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E9602-BEBD-40EF-AAAA-B26E7FBAE2DE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7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70" y="39672757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432B3-E586-4952-AC4E-8E309EFAB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5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302747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69" indent="-756869" algn="l" defTabSz="302747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0" kern="1200">
          <a:solidFill>
            <a:schemeClr val="tx1"/>
          </a:solidFill>
          <a:latin typeface="+mn-lt"/>
          <a:ea typeface="+mn-ea"/>
          <a:cs typeface="+mn-cs"/>
        </a:defRPr>
      </a:lvl1pPr>
      <a:lvl2pPr marL="2270608" indent="-756869" algn="l" defTabSz="3027477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46" indent="-756869" algn="l" defTabSz="3027477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085" indent="-756869" algn="l" defTabSz="3027477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5959" kern="1200">
          <a:solidFill>
            <a:schemeClr val="tx1"/>
          </a:solidFill>
          <a:latin typeface="+mn-lt"/>
          <a:ea typeface="+mn-ea"/>
          <a:cs typeface="+mn-cs"/>
        </a:defRPr>
      </a:lvl4pPr>
      <a:lvl5pPr marL="6811823" indent="-756869" algn="l" defTabSz="3027477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5959" kern="1200">
          <a:solidFill>
            <a:schemeClr val="tx1"/>
          </a:solidFill>
          <a:latin typeface="+mn-lt"/>
          <a:ea typeface="+mn-ea"/>
          <a:cs typeface="+mn-cs"/>
        </a:defRPr>
      </a:lvl5pPr>
      <a:lvl6pPr marL="8325562" indent="-756869" algn="l" defTabSz="3027477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5959" kern="1200">
          <a:solidFill>
            <a:schemeClr val="tx1"/>
          </a:solidFill>
          <a:latin typeface="+mn-lt"/>
          <a:ea typeface="+mn-ea"/>
          <a:cs typeface="+mn-cs"/>
        </a:defRPr>
      </a:lvl6pPr>
      <a:lvl7pPr marL="9839300" indent="-756869" algn="l" defTabSz="3027477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5959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39" indent="-756869" algn="l" defTabSz="3027477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5959" kern="1200">
          <a:solidFill>
            <a:schemeClr val="tx1"/>
          </a:solidFill>
          <a:latin typeface="+mn-lt"/>
          <a:ea typeface="+mn-ea"/>
          <a:cs typeface="+mn-cs"/>
        </a:defRPr>
      </a:lvl8pPr>
      <a:lvl9pPr marL="12866777" indent="-756869" algn="l" defTabSz="3027477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59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77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1pPr>
      <a:lvl2pPr marL="1513738" algn="l" defTabSz="3027477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2pPr>
      <a:lvl3pPr marL="3027477" algn="l" defTabSz="3027477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3pPr>
      <a:lvl4pPr marL="4541215" algn="l" defTabSz="3027477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4pPr>
      <a:lvl5pPr marL="6054954" algn="l" defTabSz="3027477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5pPr>
      <a:lvl6pPr marL="7568692" algn="l" defTabSz="3027477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6pPr>
      <a:lvl7pPr marL="9082431" algn="l" defTabSz="3027477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7pPr>
      <a:lvl8pPr marL="10596169" algn="l" defTabSz="3027477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08" algn="l" defTabSz="3027477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26" Type="http://schemas.openxmlformats.org/officeDocument/2006/relationships/image" Target="../media/image23.svg"/><Relationship Id="rId3" Type="http://schemas.openxmlformats.org/officeDocument/2006/relationships/hyperlink" Target="mailto:Sally.morgan@city.ac.uk" TargetMode="External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9.sv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svg"/><Relationship Id="rId11" Type="http://schemas.openxmlformats.org/officeDocument/2006/relationships/image" Target="../media/image8.png"/><Relationship Id="rId24" Type="http://schemas.openxmlformats.org/officeDocument/2006/relationships/image" Target="../media/image21.sv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svg"/><Relationship Id="rId10" Type="http://schemas.microsoft.com/office/2007/relationships/hdphoto" Target="../media/hdphoto1.wdp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svg"/><Relationship Id="rId22" Type="http://schemas.openxmlformats.org/officeDocument/2006/relationships/image" Target="../media/image19.svg"/><Relationship Id="rId27" Type="http://schemas.openxmlformats.org/officeDocument/2006/relationships/image" Target="../media/image24.png"/><Relationship Id="rId30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783" y="3831005"/>
            <a:ext cx="23967523" cy="3256490"/>
          </a:xfrm>
        </p:spPr>
        <p:txBody>
          <a:bodyPr>
            <a:normAutofit fontScale="90000"/>
          </a:bodyPr>
          <a:lstStyle/>
          <a:p>
            <a:pPr algn="ctr" defTabSz="4389424"/>
            <a:r>
              <a:rPr lang="en-US" sz="8900" i="0" dirty="0">
                <a:effectLst/>
                <a:latin typeface="Arial" panose="020B0604020202020204" pitchFamily="34" charset="0"/>
              </a:rPr>
              <a:t>Is Strategies and measurable interaction in ‘Live English’ (smiLEtherapy™) feasible, acceptable and can it support communication development for teenagers with Down Syndrome?</a:t>
            </a:r>
            <a:br>
              <a:rPr lang="en-US" sz="8900" i="0" dirty="0">
                <a:effectLst/>
                <a:latin typeface="Arial" panose="020B0604020202020204" pitchFamily="34" charset="0"/>
              </a:rPr>
            </a:br>
            <a:r>
              <a:rPr lang="en-US" sz="6000" i="0" dirty="0">
                <a:effectLst/>
                <a:latin typeface="Arial" panose="020B0604020202020204" pitchFamily="34" charset="0"/>
              </a:rPr>
              <a:t> </a:t>
            </a:r>
            <a:br>
              <a:rPr lang="en-GB" sz="6000" dirty="0"/>
            </a:br>
            <a:r>
              <a:rPr lang="en-GB" sz="5300" dirty="0"/>
              <a:t>Karin Schamroth</a:t>
            </a:r>
            <a:r>
              <a:rPr lang="en-GB" sz="5300" baseline="30000" dirty="0"/>
              <a:t>1</a:t>
            </a:r>
            <a:r>
              <a:rPr lang="en-GB" sz="5300" dirty="0"/>
              <a:t>, </a:t>
            </a:r>
            <a:r>
              <a:rPr lang="en-GB" sz="5300" dirty="0">
                <a:latin typeface="Arial" panose="020B0604020202020204" pitchFamily="34" charset="0"/>
              </a:rPr>
              <a:t>Emily Anning</a:t>
            </a:r>
            <a:r>
              <a:rPr lang="en-GB" sz="5300" baseline="30000" dirty="0">
                <a:latin typeface="Arial" panose="020B0604020202020204" pitchFamily="34" charset="0"/>
              </a:rPr>
              <a:t>2</a:t>
            </a:r>
            <a:r>
              <a:rPr lang="en-GB" sz="5300" dirty="0">
                <a:latin typeface="Arial" panose="020B0604020202020204" pitchFamily="34" charset="0"/>
              </a:rPr>
              <a:t>, Joanna Jakubowicz</a:t>
            </a:r>
            <a:r>
              <a:rPr lang="en-GB" sz="5300" baseline="30000" dirty="0">
                <a:latin typeface="Arial" panose="020B0604020202020204" pitchFamily="34" charset="0"/>
              </a:rPr>
              <a:t>2</a:t>
            </a:r>
            <a:r>
              <a:rPr lang="en-GB" sz="5300" dirty="0">
                <a:latin typeface="Arial" panose="020B0604020202020204" pitchFamily="34" charset="0"/>
              </a:rPr>
              <a:t>,</a:t>
            </a:r>
            <a:br>
              <a:rPr lang="en-GB" sz="5300" dirty="0">
                <a:latin typeface="Arial" panose="020B0604020202020204" pitchFamily="34" charset="0"/>
              </a:rPr>
            </a:br>
            <a:r>
              <a:rPr lang="en-GB" sz="5300" dirty="0">
                <a:latin typeface="Arial" panose="020B0604020202020204" pitchFamily="34" charset="0"/>
              </a:rPr>
              <a:t>Sophie Rowlands</a:t>
            </a:r>
            <a:r>
              <a:rPr lang="en-GB" sz="5300" baseline="30000" dirty="0">
                <a:latin typeface="Arial" panose="020B0604020202020204" pitchFamily="34" charset="0"/>
              </a:rPr>
              <a:t>2</a:t>
            </a:r>
            <a:r>
              <a:rPr lang="en-GB" sz="5300" dirty="0">
                <a:latin typeface="Arial" panose="020B0604020202020204" pitchFamily="34" charset="0"/>
              </a:rPr>
              <a:t>, Abi Saxby</a:t>
            </a:r>
            <a:r>
              <a:rPr lang="en-GB" sz="5300" baseline="30000" dirty="0">
                <a:latin typeface="Arial" panose="020B0604020202020204" pitchFamily="34" charset="0"/>
              </a:rPr>
              <a:t>2</a:t>
            </a:r>
            <a:r>
              <a:rPr lang="en-GB" sz="5300" dirty="0">
                <a:latin typeface="Arial" panose="020B0604020202020204" pitchFamily="34" charset="0"/>
              </a:rPr>
              <a:t>, </a:t>
            </a:r>
            <a:r>
              <a:rPr lang="en-GB" sz="5300" dirty="0"/>
              <a:t>Sally Morgan</a:t>
            </a:r>
            <a:r>
              <a:rPr lang="en-GB" sz="5300" baseline="30000" dirty="0"/>
              <a:t>2</a:t>
            </a:r>
            <a:br>
              <a:rPr lang="en-US" sz="4400" dirty="0"/>
            </a:br>
            <a:r>
              <a:rPr lang="en-US" sz="4400" dirty="0">
                <a:hlinkClick r:id="rId3"/>
              </a:rPr>
              <a:t>Sally.morgan@city.ac.uk</a:t>
            </a:r>
            <a:r>
              <a:rPr lang="en-US" sz="4400" dirty="0"/>
              <a:t> @sallymorganslt</a:t>
            </a:r>
            <a:br>
              <a:rPr lang="en-US" sz="4400" dirty="0"/>
            </a:br>
            <a:r>
              <a:rPr lang="en-US" sz="4400" dirty="0"/>
              <a:t>1: smiLEtherapy™ 2: City, University of London</a:t>
            </a:r>
            <a:br>
              <a:rPr lang="en-US" sz="9600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549545" y="28764659"/>
            <a:ext cx="1346500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15">
                <a:solidFill>
                  <a:schemeClr val="bg1"/>
                </a:solidFill>
              </a:rPr>
              <a:t>City, University of London</a:t>
            </a:r>
          </a:p>
          <a:p>
            <a:r>
              <a:rPr lang="en-GB" sz="715">
                <a:solidFill>
                  <a:schemeClr val="bg1"/>
                </a:solidFill>
              </a:rPr>
              <a:t>Northampton Square</a:t>
            </a:r>
          </a:p>
          <a:p>
            <a:r>
              <a:rPr lang="en-GB" sz="715">
                <a:solidFill>
                  <a:schemeClr val="bg1"/>
                </a:solidFill>
              </a:rPr>
              <a:t>London</a:t>
            </a:r>
          </a:p>
          <a:p>
            <a:r>
              <a:rPr lang="en-GB" sz="715">
                <a:solidFill>
                  <a:schemeClr val="bg1"/>
                </a:solidFill>
              </a:rPr>
              <a:t>EC1V 0HB</a:t>
            </a:r>
          </a:p>
          <a:p>
            <a:r>
              <a:rPr lang="en-GB" sz="715">
                <a:solidFill>
                  <a:schemeClr val="bg1"/>
                </a:solidFill>
              </a:rPr>
              <a:t>United Kingdom</a:t>
            </a:r>
          </a:p>
          <a:p>
            <a:endParaRPr lang="en-GB" sz="715">
              <a:solidFill>
                <a:schemeClr val="bg1"/>
              </a:solidFill>
            </a:endParaRPr>
          </a:p>
          <a:p>
            <a:r>
              <a:rPr lang="en-GB" sz="715">
                <a:solidFill>
                  <a:schemeClr val="bg1"/>
                </a:solidFill>
              </a:rPr>
              <a:t>T: +44 (0)20 7040 5060</a:t>
            </a:r>
          </a:p>
          <a:p>
            <a:r>
              <a:rPr lang="en-GB" sz="715">
                <a:solidFill>
                  <a:schemeClr val="bg1"/>
                </a:solidFill>
              </a:rPr>
              <a:t>E: department@city.ac.uk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965" y="39143592"/>
            <a:ext cx="2965801" cy="35389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607722" y="39117213"/>
            <a:ext cx="545714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</a:p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Sally Morgan</a:t>
            </a:r>
          </a:p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City, University of London</a:t>
            </a:r>
          </a:p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Health &amp; Psychological Sciences</a:t>
            </a:r>
          </a:p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Northampton Square</a:t>
            </a:r>
          </a:p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 EC1V 0HB</a:t>
            </a:r>
          </a:p>
          <a:p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4570" y="8418514"/>
            <a:ext cx="17845197" cy="92333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694724" y="16547752"/>
            <a:ext cx="7292716" cy="92333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uestions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450636" y="8388076"/>
            <a:ext cx="7536803" cy="92333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229394" y="35518429"/>
            <a:ext cx="16758045" cy="92333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73138" y="20067120"/>
            <a:ext cx="25714301" cy="92333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694724" y="17831182"/>
            <a:ext cx="72467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Feasible? 	</a:t>
            </a:r>
          </a:p>
          <a:p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Acceptable?</a:t>
            </a:r>
          </a:p>
          <a:p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 change &amp; maintenance?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499400" y="9501953"/>
            <a:ext cx="7439273" cy="649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12773" eaLnBrk="0" hangingPunct="0">
              <a:lnSpc>
                <a:spcPct val="950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Service evaluation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12773" eaLnBrk="0" hangingPunct="0">
              <a:lnSpc>
                <a:spcPct val="95000"/>
              </a:lnSpc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Ethical approval granted:</a:t>
            </a:r>
          </a:p>
          <a:p>
            <a:pPr defTabSz="612773" eaLnBrk="0" hangingPunct="0">
              <a:lnSpc>
                <a:spcPct val="95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SHS Ethics Committee, City, University of London</a:t>
            </a:r>
          </a:p>
          <a:p>
            <a:pPr defTabSz="612773" eaLnBrk="0" hangingPunct="0">
              <a:lnSpc>
                <a:spcPct val="95000"/>
              </a:lnSpc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070" indent="-179070"/>
            <a:r>
              <a:rPr lang="en-US" sz="3200" b="1" dirty="0">
                <a:solidFill>
                  <a:srgbClr val="000000"/>
                </a:solidFill>
                <a:latin typeface="Calibri"/>
                <a:ea typeface="ＭＳ Ｐゴシック"/>
              </a:rPr>
              <a:t>Data collection: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ＭＳ Ｐゴシック"/>
              </a:rPr>
              <a:t>     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        </a:t>
            </a:r>
            <a:r>
              <a:rPr lang="en-US" sz="3200" b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 </a:t>
            </a:r>
            <a:r>
              <a:rPr lang="en-US" sz="2000" b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n=data amount per participant</a:t>
            </a:r>
          </a:p>
          <a:p>
            <a:pPr marL="0" lvl="1" indent="-166370" defTabSz="612773" eaLnBrk="0" hangingPunct="0">
              <a:lnSpc>
                <a:spcPct val="95000"/>
              </a:lnSpc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YP participant videos: n=3 </a:t>
            </a:r>
          </a:p>
          <a:p>
            <a:pPr marL="0" lvl="1" indent="-166370" defTabSz="612773" eaLnBrk="0" hangingPunct="0">
              <a:lnSpc>
                <a:spcPct val="95000"/>
              </a:lnSpc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YP participant Communication Skills 	Checklists: n=3</a:t>
            </a:r>
          </a:p>
          <a:p>
            <a:pPr marL="0" lvl="1" indent="-166370" defTabSz="612773" eaLnBrk="0" hangingPunct="0">
              <a:lnSpc>
                <a:spcPct val="95000"/>
              </a:lnSpc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YP participant feedback video: n=2</a:t>
            </a:r>
          </a:p>
          <a:p>
            <a:pPr marL="0" lvl="1" indent="-166370" defTabSz="612773" eaLnBrk="0" hangingPunct="0">
              <a:lnSpc>
                <a:spcPct val="95000"/>
              </a:lnSpc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Parent participant group videos: n=3</a:t>
            </a:r>
          </a:p>
          <a:p>
            <a:pPr marL="0" lvl="1" indent="-166370" defTabSz="612773" eaLnBrk="0" hangingPunct="0">
              <a:lnSpc>
                <a:spcPct val="95000"/>
              </a:lnSpc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Parent participant feedback survey: n=1 </a:t>
            </a:r>
          </a:p>
          <a:p>
            <a:pPr defTabSz="612773" eaLnBrk="0" hangingPunct="0">
              <a:lnSpc>
                <a:spcPct val="95000"/>
              </a:lnSpc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12773" eaLnBrk="0" hangingPunct="0">
              <a:lnSpc>
                <a:spcPct val="95000"/>
              </a:lnSpc>
            </a:pP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Data :</a:t>
            </a:r>
          </a:p>
          <a:p>
            <a:pPr marL="457200" indent="-457200" defTabSz="612773" eaLnBrk="0" hangingPunct="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Descriptive statistics</a:t>
            </a:r>
          </a:p>
          <a:p>
            <a:pPr marL="457200" indent="-457200" defTabSz="612773" eaLnBrk="0" hangingPunct="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Directed content analysis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56192" y="10075070"/>
            <a:ext cx="7956602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79070"/>
            <a:endParaRPr lang="en-GB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Developed for Deaf teenagers and            children</a:t>
            </a:r>
          </a:p>
          <a:p>
            <a:endParaRPr lang="en-GB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Now with other young people (YP)</a:t>
            </a:r>
          </a:p>
          <a:p>
            <a:endParaRPr lang="en-GB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Builds communicative and social skills resilience for everyday encounters in the community</a:t>
            </a:r>
          </a:p>
          <a:p>
            <a:endParaRPr lang="en-GB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   Parent training integral</a:t>
            </a:r>
            <a:endParaRPr lang="en-GB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062562" y="36168582"/>
            <a:ext cx="441609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0" hangingPunct="0">
              <a:buFont typeface="Wingdings" panose="05000000000000000000" pitchFamily="2" charset="2"/>
              <a:buChar char="§"/>
            </a:pP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Feasible</a:t>
            </a:r>
          </a:p>
          <a:p>
            <a:pPr marL="457200" indent="-457200" eaLnBrk="0" hangingPunct="0">
              <a:buFont typeface="Wingdings" panose="05000000000000000000" pitchFamily="2" charset="2"/>
              <a:buChar char="§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0" hangingPunct="0">
              <a:buFont typeface="Wingdings" panose="05000000000000000000" pitchFamily="2" charset="2"/>
              <a:buChar char="§"/>
            </a:pP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Acceptable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32706" y="37435431"/>
            <a:ext cx="840108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eaLnBrk="0" fontAlgn="base" hangingPunct="0">
              <a:buAutoNum type="arabicPeriod"/>
            </a:pP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Schamroth, K. and Lawlor, 2017.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Smile therapy: Functional communication and social skills for Deaf students and students with special needs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457200" eaLnBrk="0" fontAlgn="base" hangingPunct="0">
              <a:buAutoNum type="arabicPeriod"/>
            </a:pP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Alton et al., 2011. Developing communication skills in deaf primary school pupils: Introducing and evaluating the smiLE approach.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Child Language Teaching and Therapy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(3),</a:t>
            </a:r>
          </a:p>
          <a:p>
            <a:pPr marL="457200" lvl="0" indent="-457200" eaLnBrk="0" fontAlgn="base" hangingPunct="0">
              <a:buAutoNum type="arabicPeriod"/>
            </a:pPr>
            <a:r>
              <a:rPr lang="en-US" sz="14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Smith et al., 2020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Children with Down syndrome can benefit from language interventions; Results from a systematic review and meta-analysis.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Journal of Communication Disorders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457200" lvl="0" indent="-457200" eaLnBrk="0" fontAlgn="base" hangingPunct="0">
              <a:buAutoNum type="arabicPeriod"/>
            </a:pPr>
            <a:endParaRPr lang="en-US" sz="2000" dirty="0">
              <a:latin typeface="Calibri"/>
              <a:ea typeface="ＭＳ Ｐゴシック"/>
            </a:endParaRPr>
          </a:p>
          <a:p>
            <a:pPr marL="457200" lvl="0" indent="-457200" eaLnBrk="0" fontAlgn="base" hangingPunct="0">
              <a:buAutoNum type="arabicPeriod"/>
            </a:pPr>
            <a:endParaRPr lang="en-US" sz="2000" dirty="0">
              <a:latin typeface="Calibri"/>
              <a:ea typeface="ＭＳ Ｐゴシック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77420" y="36248963"/>
            <a:ext cx="8401081" cy="92333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/>
              <a:t>References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F1CFFA-A000-AFC2-51A6-9BC4F322B1B8}"/>
              </a:ext>
            </a:extLst>
          </p:cNvPr>
          <p:cNvSpPr txBox="1"/>
          <p:nvPr/>
        </p:nvSpPr>
        <p:spPr>
          <a:xfrm>
            <a:off x="2332706" y="31057285"/>
            <a:ext cx="865530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 data: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x Parents video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(did not record)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x YP participant post-intervention video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(declined, used most recent intervention practice video)</a:t>
            </a:r>
          </a:p>
          <a:p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x YP participant maintenance session video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(did not attend)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YP feedback videos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(declined)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A8BB71-B4A1-BDB2-5223-DA0E13817B68}"/>
              </a:ext>
            </a:extLst>
          </p:cNvPr>
          <p:cNvSpPr txBox="1"/>
          <p:nvPr/>
        </p:nvSpPr>
        <p:spPr>
          <a:xfrm>
            <a:off x="4717353" y="24284655"/>
            <a:ext cx="36803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teenagers</a:t>
            </a:r>
          </a:p>
          <a:p>
            <a:pPr marL="0" indent="0">
              <a:buNone/>
            </a:pP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parents</a:t>
            </a:r>
          </a:p>
        </p:txBody>
      </p:sp>
      <p:pic>
        <p:nvPicPr>
          <p:cNvPr id="15" name="Graphic 14" descr="School girl with solid fill">
            <a:extLst>
              <a:ext uri="{FF2B5EF4-FFF2-40B4-BE49-F238E27FC236}">
                <a16:creationId xmlns:a16="http://schemas.microsoft.com/office/drawing/2014/main" id="{454F971A-B753-4744-AC7F-E696CB0267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9408" y="23771878"/>
            <a:ext cx="1769893" cy="1790050"/>
          </a:xfrm>
          <a:prstGeom prst="rect">
            <a:avLst/>
          </a:prstGeom>
        </p:spPr>
      </p:pic>
      <p:pic>
        <p:nvPicPr>
          <p:cNvPr id="21" name="Graphic 20" descr="Confused person with solid fill">
            <a:extLst>
              <a:ext uri="{FF2B5EF4-FFF2-40B4-BE49-F238E27FC236}">
                <a16:creationId xmlns:a16="http://schemas.microsoft.com/office/drawing/2014/main" id="{2DD15092-04B0-CFE3-507C-195AA9EA43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98387" y="25375720"/>
            <a:ext cx="1626320" cy="162632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D1C91A8-DEE9-E3B9-CF9E-25579FE5D0F2}"/>
              </a:ext>
            </a:extLst>
          </p:cNvPr>
          <p:cNvSpPr txBox="1"/>
          <p:nvPr/>
        </p:nvSpPr>
        <p:spPr>
          <a:xfrm>
            <a:off x="2244570" y="21327888"/>
            <a:ext cx="69550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parents 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gave 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consent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service evaluation data sharing</a:t>
            </a:r>
          </a:p>
        </p:txBody>
      </p:sp>
      <p:pic>
        <p:nvPicPr>
          <p:cNvPr id="9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B9E71AB7-B50E-18CF-2E4D-C9F23C2CA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7674" y="22521798"/>
            <a:ext cx="18128131" cy="748929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5553C2C-349D-8B49-FAF0-167AD8DC890F}"/>
              </a:ext>
            </a:extLst>
          </p:cNvPr>
          <p:cNvSpPr txBox="1"/>
          <p:nvPr/>
        </p:nvSpPr>
        <p:spPr>
          <a:xfrm>
            <a:off x="9517674" y="21036775"/>
            <a:ext cx="200734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/>
              <a:t>YP videos: Communication Skills Checklist scores</a:t>
            </a:r>
            <a:endParaRPr lang="en-GB" b="1" dirty="0"/>
          </a:p>
        </p:txBody>
      </p:sp>
      <p:pic>
        <p:nvPicPr>
          <p:cNvPr id="18" name="Graphic 17" descr="Deaf with solid fill">
            <a:extLst>
              <a:ext uri="{FF2B5EF4-FFF2-40B4-BE49-F238E27FC236}">
                <a16:creationId xmlns:a16="http://schemas.microsoft.com/office/drawing/2014/main" id="{C82A9185-2C21-450F-5F94-B81994BF58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285778" y="10446853"/>
            <a:ext cx="1340905" cy="1340905"/>
          </a:xfrm>
          <a:prstGeom prst="rect">
            <a:avLst/>
          </a:prstGeom>
        </p:spPr>
      </p:pic>
      <p:pic>
        <p:nvPicPr>
          <p:cNvPr id="26" name="Graphic 25" descr="Children outline">
            <a:extLst>
              <a:ext uri="{FF2B5EF4-FFF2-40B4-BE49-F238E27FC236}">
                <a16:creationId xmlns:a16="http://schemas.microsoft.com/office/drawing/2014/main" id="{799A645D-4EEE-A025-7A55-2FC696DCA3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85778" y="12115374"/>
            <a:ext cx="1407163" cy="1407163"/>
          </a:xfrm>
          <a:prstGeom prst="rect">
            <a:avLst/>
          </a:prstGeom>
        </p:spPr>
      </p:pic>
      <p:pic>
        <p:nvPicPr>
          <p:cNvPr id="28" name="Graphic 27" descr="Group success with solid fill">
            <a:extLst>
              <a:ext uri="{FF2B5EF4-FFF2-40B4-BE49-F238E27FC236}">
                <a16:creationId xmlns:a16="http://schemas.microsoft.com/office/drawing/2014/main" id="{F428A928-DF2F-B17F-1C2B-BA8E3AF1D81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336348" y="13456280"/>
            <a:ext cx="1332379" cy="1332379"/>
          </a:xfrm>
          <a:prstGeom prst="rect">
            <a:avLst/>
          </a:prstGeom>
        </p:spPr>
      </p:pic>
      <p:pic>
        <p:nvPicPr>
          <p:cNvPr id="33" name="Graphic 32" descr="Family with girl outline">
            <a:extLst>
              <a:ext uri="{FF2B5EF4-FFF2-40B4-BE49-F238E27FC236}">
                <a16:creationId xmlns:a16="http://schemas.microsoft.com/office/drawing/2014/main" id="{C1409947-DFC4-2D0B-D854-8BFDD5237BD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276699" y="15493836"/>
            <a:ext cx="1392028" cy="1392028"/>
          </a:xfrm>
          <a:prstGeom prst="rect">
            <a:avLst/>
          </a:prstGeom>
        </p:spPr>
      </p:pic>
      <p:pic>
        <p:nvPicPr>
          <p:cNvPr id="37" name="Graphic 36" descr="Boardroom with solid fill">
            <a:extLst>
              <a:ext uri="{FF2B5EF4-FFF2-40B4-BE49-F238E27FC236}">
                <a16:creationId xmlns:a16="http://schemas.microsoft.com/office/drawing/2014/main" id="{D5C2438D-70A0-BAEB-5C7C-93F9A5A432D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665213" y="15995748"/>
            <a:ext cx="1097168" cy="1097168"/>
          </a:xfrm>
          <a:prstGeom prst="rect">
            <a:avLst/>
          </a:prstGeom>
        </p:spPr>
      </p:pic>
      <p:pic>
        <p:nvPicPr>
          <p:cNvPr id="40" name="Graphic 39" descr="Group brainstorm with solid fill">
            <a:extLst>
              <a:ext uri="{FF2B5EF4-FFF2-40B4-BE49-F238E27FC236}">
                <a16:creationId xmlns:a16="http://schemas.microsoft.com/office/drawing/2014/main" id="{7AB0C6FF-147E-C403-BC0E-5FCA7383580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500668" y="10321750"/>
            <a:ext cx="1097168" cy="1097168"/>
          </a:xfrm>
          <a:prstGeom prst="rect">
            <a:avLst/>
          </a:prstGeom>
        </p:spPr>
      </p:pic>
      <p:pic>
        <p:nvPicPr>
          <p:cNvPr id="46" name="Graphic 45" descr="Stapler outline">
            <a:extLst>
              <a:ext uri="{FF2B5EF4-FFF2-40B4-BE49-F238E27FC236}">
                <a16:creationId xmlns:a16="http://schemas.microsoft.com/office/drawing/2014/main" id="{4EBB0479-2A7A-7E2F-3C4C-263F8F51A09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643271" y="11753724"/>
            <a:ext cx="914400" cy="914400"/>
          </a:xfrm>
          <a:prstGeom prst="rect">
            <a:avLst/>
          </a:prstGeom>
        </p:spPr>
      </p:pic>
      <p:pic>
        <p:nvPicPr>
          <p:cNvPr id="50" name="Graphic 49" descr="Video camera with solid fill">
            <a:extLst>
              <a:ext uri="{FF2B5EF4-FFF2-40B4-BE49-F238E27FC236}">
                <a16:creationId xmlns:a16="http://schemas.microsoft.com/office/drawing/2014/main" id="{9274565D-B971-48D5-21D1-9858B946B5A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643271" y="13005688"/>
            <a:ext cx="978757" cy="978757"/>
          </a:xfrm>
          <a:prstGeom prst="rect">
            <a:avLst/>
          </a:prstGeom>
        </p:spPr>
      </p:pic>
      <p:pic>
        <p:nvPicPr>
          <p:cNvPr id="52" name="Graphic 51" descr="Drama outline">
            <a:extLst>
              <a:ext uri="{FF2B5EF4-FFF2-40B4-BE49-F238E27FC236}">
                <a16:creationId xmlns:a16="http://schemas.microsoft.com/office/drawing/2014/main" id="{5BEA6022-4264-F741-BFAD-CE187D57D2C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648925" y="14450970"/>
            <a:ext cx="1113456" cy="1113456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0462F80B-2678-DA69-A54E-41E422D075C8}"/>
              </a:ext>
            </a:extLst>
          </p:cNvPr>
          <p:cNvSpPr txBox="1"/>
          <p:nvPr/>
        </p:nvSpPr>
        <p:spPr>
          <a:xfrm>
            <a:off x="11062562" y="9503566"/>
            <a:ext cx="9024650" cy="7571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in smiLEtherapy™?</a:t>
            </a:r>
          </a:p>
          <a:p>
            <a:r>
              <a:rPr lang="en-GB" sz="72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Group intervention (10 weeks)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Real Task: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Request item in office from stranger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Video before (wk1), after (wk10) 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&amp; maintenance (5 months)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Role play, dynamic group process,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self-evaluating videos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Parent Training Workshops</a:t>
            </a:r>
            <a:endParaRPr lang="en-GB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E749309-45D8-5871-D846-013591A909C9}"/>
              </a:ext>
            </a:extLst>
          </p:cNvPr>
          <p:cNvSpPr txBox="1"/>
          <p:nvPr/>
        </p:nvSpPr>
        <p:spPr>
          <a:xfrm>
            <a:off x="2383777" y="17132985"/>
            <a:ext cx="17652455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9070" indent="-179070"/>
            <a:r>
              <a:rPr lang="en-US" sz="50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Research evidence for smiLEtherapy™ emerging</a:t>
            </a:r>
            <a:r>
              <a:rPr lang="en-US" sz="5000" baseline="300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1,2</a:t>
            </a:r>
          </a:p>
          <a:p>
            <a:pPr marL="179070" indent="-179070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070" indent="-179070"/>
            <a:r>
              <a:rPr lang="en-US" sz="50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Research evidence for communication interventions for teenagers with Down Syndrome limited</a:t>
            </a:r>
            <a:r>
              <a:rPr lang="en-US" sz="5000" baseline="300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3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839FED7-8725-B80C-BD13-FA55AC02FC5B}"/>
              </a:ext>
            </a:extLst>
          </p:cNvPr>
          <p:cNvSpPr txBox="1"/>
          <p:nvPr/>
        </p:nvSpPr>
        <p:spPr>
          <a:xfrm>
            <a:off x="15253928" y="36625835"/>
            <a:ext cx="12970346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eaLnBrk="0" hangingPunct="0">
              <a:buFont typeface="Wingdings" panose="05000000000000000000" pitchFamily="2" charset="2"/>
              <a:buChar char="§"/>
            </a:pP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Teenagers’ skills improved &amp; maintained</a:t>
            </a:r>
          </a:p>
          <a:p>
            <a:pPr marL="457200" indent="-457200" eaLnBrk="0" hangingPunct="0">
              <a:buFont typeface="Wingdings" panose="05000000000000000000" pitchFamily="2" charset="2"/>
              <a:buChar char="§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0" hangingPunct="0">
              <a:buFont typeface="Wingdings" panose="05000000000000000000" pitchFamily="2" charset="2"/>
              <a:buChar char="§"/>
            </a:pP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Need to explore reported generalisation</a:t>
            </a:r>
            <a:endParaRPr lang="en-GB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EDCCA32-CDBD-9D9D-A642-0B7B16806AE2}"/>
              </a:ext>
            </a:extLst>
          </p:cNvPr>
          <p:cNvSpPr txBox="1"/>
          <p:nvPr/>
        </p:nvSpPr>
        <p:spPr>
          <a:xfrm>
            <a:off x="2385305" y="26997967"/>
            <a:ext cx="69550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Parents reported: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</a:p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       Confidence</a:t>
            </a:r>
          </a:p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(teenager &amp; self) </a:t>
            </a:r>
            <a:endParaRPr lang="en-GB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Graphic 60" descr="Arrow Up with solid fill">
            <a:extLst>
              <a:ext uri="{FF2B5EF4-FFF2-40B4-BE49-F238E27FC236}">
                <a16:creationId xmlns:a16="http://schemas.microsoft.com/office/drawing/2014/main" id="{4F18A6D4-E8A3-ABE9-8828-9A6A5D9D348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459783" y="28105805"/>
            <a:ext cx="1392810" cy="1392810"/>
          </a:xfrm>
          <a:prstGeom prst="rect">
            <a:avLst/>
          </a:prstGeom>
        </p:spPr>
      </p:pic>
      <p:sp>
        <p:nvSpPr>
          <p:cNvPr id="62" name="Speech Bubble: Oval 61">
            <a:extLst>
              <a:ext uri="{FF2B5EF4-FFF2-40B4-BE49-F238E27FC236}">
                <a16:creationId xmlns:a16="http://schemas.microsoft.com/office/drawing/2014/main" id="{CF0F4BCD-FCE3-26CB-6121-10D0860B09DD}"/>
              </a:ext>
            </a:extLst>
          </p:cNvPr>
          <p:cNvSpPr/>
          <p:nvPr/>
        </p:nvSpPr>
        <p:spPr>
          <a:xfrm>
            <a:off x="19635360" y="30195169"/>
            <a:ext cx="8010445" cy="4948782"/>
          </a:xfrm>
          <a:prstGeom prst="wedgeEllipseCallout">
            <a:avLst>
              <a:gd name="adj1" fmla="val -45161"/>
              <a:gd name="adj2" fmla="val 5016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want them to be as independent as possible ..We just needed this for you to kind of guide us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” (PP2)</a:t>
            </a:r>
            <a:endParaRPr lang="en-US" sz="4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3" name="Speech Bubble: Oval 62">
            <a:extLst>
              <a:ext uri="{FF2B5EF4-FFF2-40B4-BE49-F238E27FC236}">
                <a16:creationId xmlns:a16="http://schemas.microsoft.com/office/drawing/2014/main" id="{7AF067DE-B08A-54E8-31FB-4C96A421CECB}"/>
              </a:ext>
            </a:extLst>
          </p:cNvPr>
          <p:cNvSpPr/>
          <p:nvPr/>
        </p:nvSpPr>
        <p:spPr>
          <a:xfrm>
            <a:off x="11062562" y="30195169"/>
            <a:ext cx="7648015" cy="5016759"/>
          </a:xfrm>
          <a:prstGeom prst="wedgeEllipseCallout">
            <a:avLst>
              <a:gd name="adj1" fmla="val 55641"/>
              <a:gd name="adj2" fmla="val 33356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“He did learn how to do it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… because he watched everybody else. 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 </a:t>
            </a:r>
            <a:r>
              <a:rPr lang="en-GB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was important…being able to watch everybody” (PP1)</a:t>
            </a:r>
            <a:endParaRPr lang="en-GB" sz="40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B2C873E-5940-61F1-4F94-61B4BA19D068}"/>
              </a:ext>
            </a:extLst>
          </p:cNvPr>
          <p:cNvSpPr txBox="1"/>
          <p:nvPr/>
        </p:nvSpPr>
        <p:spPr>
          <a:xfrm>
            <a:off x="2139965" y="9501953"/>
            <a:ext cx="63690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smiLEtherapy™?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918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08839AB537CA4C95995E61BE585F4C" ma:contentTypeVersion="16" ma:contentTypeDescription="Create a new document." ma:contentTypeScope="" ma:versionID="2d896a57382434f58eab8e3a87c4299c">
  <xsd:schema xmlns:xsd="http://www.w3.org/2001/XMLSchema" xmlns:xs="http://www.w3.org/2001/XMLSchema" xmlns:p="http://schemas.microsoft.com/office/2006/metadata/properties" xmlns:ns3="d15d078e-0b88-45c3-8a3e-e94a4c7b3efd" xmlns:ns4="a60a82aa-ee24-417c-9a9a-31bab21fda62" targetNamespace="http://schemas.microsoft.com/office/2006/metadata/properties" ma:root="true" ma:fieldsID="44e46390e82cae4dc616d0f39b9afad0" ns3:_="" ns4:_="">
    <xsd:import namespace="d15d078e-0b88-45c3-8a3e-e94a4c7b3efd"/>
    <xsd:import namespace="a60a82aa-ee24-417c-9a9a-31bab21fda6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5d078e-0b88-45c3-8a3e-e94a4c7b3ef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0a82aa-ee24-417c-9a9a-31bab21fda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60a82aa-ee24-417c-9a9a-31bab21fda62" xsi:nil="true"/>
  </documentManagement>
</p:properties>
</file>

<file path=customXml/itemProps1.xml><?xml version="1.0" encoding="utf-8"?>
<ds:datastoreItem xmlns:ds="http://schemas.openxmlformats.org/officeDocument/2006/customXml" ds:itemID="{3CDE9AF2-DEDC-4344-9446-B2A60A6BC7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5d078e-0b88-45c3-8a3e-e94a4c7b3efd"/>
    <ds:schemaRef ds:uri="a60a82aa-ee24-417c-9a9a-31bab21fda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70F539-E37E-4A1C-8BBD-638EE74802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0F2327-744D-4E5D-BB2F-704808A95551}">
  <ds:schemaRefs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d15d078e-0b88-45c3-8a3e-e94a4c7b3efd"/>
    <ds:schemaRef ds:uri="a60a82aa-ee24-417c-9a9a-31bab21fda62"/>
    <ds:schemaRef ds:uri="http://schemas.microsoft.com/office/2006/documentManagement/types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</TotalTime>
  <Words>561</Words>
  <Application>Microsoft Office PowerPoint</Application>
  <PresentationFormat>Custom</PresentationFormat>
  <Paragraphs>92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Lucida Grande</vt:lpstr>
      <vt:lpstr>Wingdings</vt:lpstr>
      <vt:lpstr>Office Theme</vt:lpstr>
      <vt:lpstr>Is Strategies and measurable interaction in ‘Live English’ (smiLEtherapy™) feasible, acceptable and can it support communication development for teenagers with Down Syndrome?   Karin Schamroth1, Emily Anning2, Joanna Jakubowicz2, Sophie Rowlands2, Abi Saxby2, Sally Morgan2 Sally.morgan@city.ac.uk @sallymorganslt 1: smiLEtherapy™ 2: City, University of London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survey of UK Special School Speech &amp; Language Therapists (SLT) and school staff regarding the use of mealtime mats to provide eating and drinking guidelines  Sally Morgan, Cara Drury, Megan Thomas, Celia Harding Sally.morgan@city.ac.uk @sallymorganslt City, University of London</dc:title>
  <dc:creator>Morgan, Sally</dc:creator>
  <cp:lastModifiedBy>Sally Morgan</cp:lastModifiedBy>
  <cp:revision>3</cp:revision>
  <cp:lastPrinted>2023-06-16T18:11:51Z</cp:lastPrinted>
  <dcterms:created xsi:type="dcterms:W3CDTF">2018-01-24T11:01:55Z</dcterms:created>
  <dcterms:modified xsi:type="dcterms:W3CDTF">2023-06-16T18:49:37Z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0x0101007908839AB537CA4C95995E61BE585F4C</vt:lpwstr>
  </property>
  <property fmtid="{D5CDD505-2E9C-101B-9397-08002B2CF9AE}" pid="3" name="MSIP_Label_06c24981-b6df-48f8-949b-0896357b9b03_Enabled">
    <vt:lpwstr>true</vt:lpwstr>
  </property>
  <property fmtid="{D5CDD505-2E9C-101B-9397-08002B2CF9AE}" pid="4" name="MSIP_Label_06c24981-b6df-48f8-949b-0896357b9b03_SetDate">
    <vt:lpwstr>2021-10-06T16:42:27Z</vt:lpwstr>
  </property>
  <property fmtid="{D5CDD505-2E9C-101B-9397-08002B2CF9AE}" pid="5" name="MSIP_Label_06c24981-b6df-48f8-949b-0896357b9b03_Method">
    <vt:lpwstr>Privileged</vt:lpwstr>
  </property>
  <property fmtid="{D5CDD505-2E9C-101B-9397-08002B2CF9AE}" pid="6" name="MSIP_Label_06c24981-b6df-48f8-949b-0896357b9b03_Name">
    <vt:lpwstr>Official</vt:lpwstr>
  </property>
  <property fmtid="{D5CDD505-2E9C-101B-9397-08002B2CF9AE}" pid="7" name="MSIP_Label_06c24981-b6df-48f8-949b-0896357b9b03_SiteId">
    <vt:lpwstr>dd615949-5bd0-4da0-ac52-28ef8d336373</vt:lpwstr>
  </property>
  <property fmtid="{D5CDD505-2E9C-101B-9397-08002B2CF9AE}" pid="8" name="MSIP_Label_06c24981-b6df-48f8-949b-0896357b9b03_ActionId">
    <vt:lpwstr>71fa5630-770f-4939-84c2-d92b6a02fb69</vt:lpwstr>
  </property>
  <property fmtid="{D5CDD505-2E9C-101B-9397-08002B2CF9AE}" pid="9" name="MSIP_Label_06c24981-b6df-48f8-949b-0896357b9b03_ContentBits">
    <vt:lpwstr>0</vt:lpwstr>
  </property>
</Properties>
</file>